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1"/>
  </p:sldMasterIdLst>
  <p:notesMasterIdLst>
    <p:notesMasterId r:id="rId3"/>
  </p:notesMasterIdLst>
  <p:sldIdLst>
    <p:sldId id="271" r:id="rId2"/>
  </p:sldIdLst>
  <p:sldSz cx="9144000" cy="6858000" type="screen4x3"/>
  <p:notesSz cx="6805613" cy="99441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AC81A"/>
    <a:srgbClr val="FF993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6" autoAdjust="0"/>
    <p:restoredTop sz="86383" autoAdjust="0"/>
  </p:normalViewPr>
  <p:slideViewPr>
    <p:cSldViewPr snapToGrid="0" snapToObjects="1">
      <p:cViewPr>
        <p:scale>
          <a:sx n="83" d="100"/>
          <a:sy n="83" d="100"/>
        </p:scale>
        <p:origin x="-754" y="-58"/>
      </p:cViewPr>
      <p:guideLst>
        <p:guide orient="horz" pos="105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37B7BB3-2DAE-2047-B912-3ADFE87EC276}" type="datetimeFigureOut">
              <a:rPr lang="en-US" smtClean="0"/>
              <a:pPr/>
              <a:t>9/25/2019</a:t>
            </a:fld>
            <a:endParaRPr lang="it-IT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D03175A4-93D1-634C-8EA8-40CF2547FFBC}" type="slidenum">
              <a:rPr lang="it-IT" smtClean="0"/>
              <a:pPr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66777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3175A4-93D1-634C-8EA8-40CF2547FFBC}" type="slidenum">
              <a:rPr lang="it-IT" smtClean="0"/>
              <a:pPr/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8914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2628" y="140043"/>
            <a:ext cx="717123" cy="6717957"/>
          </a:xfrm>
          <a:prstGeom prst="rect">
            <a:avLst/>
          </a:prstGeom>
        </p:spPr>
      </p:pic>
      <p:sp>
        <p:nvSpPr>
          <p:cNvPr id="4" name="Segnaposto numero diapositiva 2"/>
          <p:cNvSpPr>
            <a:spLocks noGrp="1"/>
          </p:cNvSpPr>
          <p:nvPr>
            <p:ph type="sldNum" sz="quarter" idx="10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 sz="2000"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99A7AB9E-5A61-4154-98E5-79E7B3892B0B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2000"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99A7AB9E-5A61-4154-98E5-79E7B3892B0B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99A7AB9E-5A61-4154-98E5-79E7B3892B0B}" type="slidenum">
              <a:rPr lang="it-IT" smtClean="0"/>
              <a:pPr/>
              <a:t>‹#›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4" r:id="rId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3"/>
          <p:cNvSpPr/>
          <p:nvPr/>
        </p:nvSpPr>
        <p:spPr>
          <a:xfrm>
            <a:off x="1418602" y="367551"/>
            <a:ext cx="7332206" cy="107721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General Assembly, 4 Oct 2019, Rome</a:t>
            </a:r>
            <a:endParaRPr lang="de-DE" sz="1600" dirty="0">
              <a:solidFill>
                <a:schemeClr val="bg1"/>
              </a:solidFill>
            </a:endParaRPr>
          </a:p>
          <a:p>
            <a:r>
              <a:rPr lang="en-US" sz="1600" b="1" dirty="0">
                <a:solidFill>
                  <a:schemeClr val="bg1"/>
                </a:solidFill>
              </a:rPr>
              <a:t>Session 1: progress </a:t>
            </a:r>
            <a:r>
              <a:rPr lang="en-US" sz="1600" b="1" dirty="0" smtClean="0">
                <a:solidFill>
                  <a:schemeClr val="bg1"/>
                </a:solidFill>
              </a:rPr>
              <a:t>– </a:t>
            </a:r>
          </a:p>
          <a:p>
            <a:r>
              <a:rPr lang="en-US" sz="1600" b="1" dirty="0" smtClean="0">
                <a:solidFill>
                  <a:schemeClr val="bg1"/>
                </a:solidFill>
              </a:rPr>
              <a:t>Work </a:t>
            </a:r>
            <a:r>
              <a:rPr lang="en-US" sz="1600" b="1" dirty="0">
                <a:solidFill>
                  <a:schemeClr val="bg1"/>
                </a:solidFill>
              </a:rPr>
              <a:t>package </a:t>
            </a:r>
            <a:r>
              <a:rPr lang="en-US" sz="1600" b="1" dirty="0" smtClean="0">
                <a:solidFill>
                  <a:schemeClr val="bg1"/>
                </a:solidFill>
              </a:rPr>
              <a:t>9 (Health </a:t>
            </a:r>
            <a:r>
              <a:rPr lang="en-US" sz="1600" b="1" dirty="0">
                <a:solidFill>
                  <a:schemeClr val="bg1"/>
                </a:solidFill>
              </a:rPr>
              <a:t>and Equity in All Policies </a:t>
            </a:r>
            <a:r>
              <a:rPr lang="en-US" sz="1600" b="1" dirty="0" smtClean="0">
                <a:solidFill>
                  <a:schemeClr val="bg1"/>
                </a:solidFill>
              </a:rPr>
              <a:t>– Governance)</a:t>
            </a:r>
          </a:p>
          <a:p>
            <a:r>
              <a:rPr lang="en-US" sz="1600" b="1" dirty="0" smtClean="0">
                <a:solidFill>
                  <a:schemeClr val="bg1"/>
                </a:solidFill>
              </a:rPr>
              <a:t>  </a:t>
            </a:r>
            <a:endParaRPr lang="de-DE" sz="1600" dirty="0">
              <a:solidFill>
                <a:schemeClr val="bg1"/>
              </a:solidFill>
            </a:endParaRPr>
          </a:p>
        </p:txBody>
      </p:sp>
      <p:graphicFrame>
        <p:nvGraphicFramePr>
          <p:cNvPr id="30" name="Tabel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755987"/>
              </p:ext>
            </p:extLst>
          </p:nvPr>
        </p:nvGraphicFramePr>
        <p:xfrm>
          <a:off x="1029824" y="1561381"/>
          <a:ext cx="2494773" cy="5063706"/>
        </p:xfrm>
        <a:graphic>
          <a:graphicData uri="http://schemas.openxmlformats.org/drawingml/2006/table">
            <a:tbl>
              <a:tblPr firstRow="1" firstCol="1" bandRow="1"/>
              <a:tblGrid>
                <a:gridCol w="2494773"/>
              </a:tblGrid>
              <a:tr h="747107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Process and progress in the 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first </a:t>
                      </a: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project year</a:t>
                      </a:r>
                      <a:endParaRPr lang="de-DE" sz="1600" dirty="0">
                        <a:solidFill>
                          <a:srgbClr val="24406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3165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i="1" dirty="0" smtClean="0">
                        <a:solidFill>
                          <a:srgbClr val="24406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Meeting: 15</a:t>
                      </a:r>
                      <a:r>
                        <a:rPr lang="en-US" sz="1100" kern="1200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January 2019 in Brussels. Fruitful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start for the project.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Policy Framework of Actions (PFA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):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published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January 2019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fi-FI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Country Assessments (CA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):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done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Clusters: Member States were clustered into five groups according to the Country Assessments, and were encouraged to collaborate with each other.</a:t>
                      </a:r>
                    </a:p>
                    <a:p>
                      <a:pPr marL="0" lvl="0" indent="0">
                        <a:buFont typeface="Arial" panose="020B0604020202020204" pitchFamily="34" charset="0"/>
                        <a:buNone/>
                      </a:pP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Interim reports: Not obligatory milestones in WP9, but we still wanted to ask from the Member States how their Implementation Actions are going on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(6/2019)</a:t>
                      </a:r>
                      <a:r>
                        <a:rPr lang="en-US" sz="1100" dirty="0">
                          <a:solidFill>
                            <a:srgbClr val="24406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de-DE" sz="1200" dirty="0">
                        <a:solidFill>
                          <a:srgbClr val="24406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24406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de-DE" sz="1200" dirty="0">
                        <a:solidFill>
                          <a:srgbClr val="24406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4406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de-DE" sz="1200" dirty="0">
                        <a:solidFill>
                          <a:srgbClr val="24406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1" name="Tabel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189865"/>
              </p:ext>
            </p:extLst>
          </p:nvPr>
        </p:nvGraphicFramePr>
        <p:xfrm>
          <a:off x="3710652" y="1561381"/>
          <a:ext cx="2507270" cy="5063706"/>
        </p:xfrm>
        <a:graphic>
          <a:graphicData uri="http://schemas.openxmlformats.org/drawingml/2006/table">
            <a:tbl>
              <a:tblPr firstRow="1" firstCol="1" bandRow="1"/>
              <a:tblGrid>
                <a:gridCol w="2507270"/>
              </a:tblGrid>
              <a:tr h="74623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Core insights </a:t>
                      </a:r>
                      <a:r>
                        <a:rPr lang="en-U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challenges</a:t>
                      </a:r>
                      <a:r>
                        <a:rPr lang="en-US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from </a:t>
                      </a:r>
                      <a:r>
                        <a:rPr lang="en-U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the </a:t>
                      </a:r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first </a:t>
                      </a:r>
                      <a:r>
                        <a:rPr lang="en-US" sz="1600" b="1" kern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project year</a:t>
                      </a:r>
                      <a:endParaRPr lang="de-DE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3174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24406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de-DE" sz="1100" dirty="0">
                        <a:solidFill>
                          <a:srgbClr val="24406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solidFill>
                            <a:srgbClr val="24406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insights: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Most Members States have not faced any challenges, and the Implementation Actions are proceeding very well.</a:t>
                      </a:r>
                      <a:endParaRPr lang="fi-FI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fi-FI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Challenges: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Italy: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Instability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government.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Spain/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Andalucia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aiting for the new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orientation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new Regional Government in 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Andalucia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Probably need to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identify another intervention.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Finland: Implementation Action has slowed down because the government changed and regional government reform interrupted.</a:t>
                      </a:r>
                      <a:r>
                        <a:rPr lang="en-US" sz="1100" dirty="0" smtClean="0">
                          <a:solidFill>
                            <a:srgbClr val="24406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de-DE" sz="1100" dirty="0" smtClean="0">
                        <a:solidFill>
                          <a:srgbClr val="24406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24406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de-DE" sz="1100" dirty="0">
                        <a:solidFill>
                          <a:srgbClr val="24406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24406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de-DE" sz="1100" dirty="0">
                        <a:solidFill>
                          <a:srgbClr val="24406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de-DE" sz="1100" dirty="0">
                        <a:solidFill>
                          <a:srgbClr val="24406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de-DE" sz="1100" dirty="0">
                        <a:solidFill>
                          <a:srgbClr val="24406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77707"/>
              </p:ext>
            </p:extLst>
          </p:nvPr>
        </p:nvGraphicFramePr>
        <p:xfrm>
          <a:off x="6394305" y="1561381"/>
          <a:ext cx="2510413" cy="5063706"/>
        </p:xfrm>
        <a:graphic>
          <a:graphicData uri="http://schemas.openxmlformats.org/drawingml/2006/table">
            <a:tbl>
              <a:tblPr firstRow="1" firstCol="1" bandRow="1"/>
              <a:tblGrid>
                <a:gridCol w="2510413"/>
              </a:tblGrid>
              <a:tr h="725980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Country actions in </a:t>
                      </a:r>
                    </a:p>
                    <a:p>
                      <a:pPr lv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2019 - 2020</a:t>
                      </a:r>
                      <a:endParaRPr lang="de-DE" sz="1600" b="1" kern="1200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3377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24406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de-DE" sz="1100" dirty="0">
                        <a:solidFill>
                          <a:srgbClr val="24406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lvl="0"/>
                      <a:r>
                        <a:rPr lang="en-US" sz="1100" dirty="0">
                          <a:solidFill>
                            <a:srgbClr val="24406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Member States were clustered into five groups according to the Country Assessments:</a:t>
                      </a:r>
                    </a:p>
                    <a:p>
                      <a:pPr lvl="0"/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/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 Assessments &amp; reporting: Estonia, Romania, Croatia, Belgium, Spain/Valencia, Spain/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Andalucia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Slovenia </a:t>
                      </a:r>
                      <a:endParaRPr lang="fi-FI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fi-FI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/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 Structure &amp; mechanisms</a:t>
                      </a:r>
                      <a:endParaRPr lang="fi-FI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Local level: Bulgaria (L), Netherlands (L),  Germany</a:t>
                      </a:r>
                      <a:endParaRPr lang="fi-FI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Regional level: Finland (R), Greece (R) Belgium / Wallonia (R), Spain/</a:t>
                      </a:r>
                      <a:r>
                        <a:rPr lang="en-US" sz="11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Andalucia</a:t>
                      </a:r>
                      <a:endParaRPr lang="fi-FI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National level: Italy (N), Poland (N), Portugal (N), Slovakia (N), Lithuania (N),  Germany </a:t>
                      </a:r>
                      <a:endParaRPr lang="fi-FI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 </a:t>
                      </a:r>
                      <a:endParaRPr lang="fi-FI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lvl="0"/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 Wales will brief and train WP9 members on some practical tools (e.g. SIFT Tool, Sustainable Improvement for Teams, Be the Change –campaign)</a:t>
                      </a:r>
                      <a:r>
                        <a:rPr lang="en-US" sz="1100" dirty="0">
                          <a:solidFill>
                            <a:srgbClr val="24406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de-DE" sz="1100" dirty="0">
                        <a:solidFill>
                          <a:srgbClr val="24406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344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Verde giallo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135</Words>
  <Application>Microsoft Office PowerPoint</Application>
  <PresentationFormat>Näytössä katseltava diaesitys (4:3)</PresentationFormat>
  <Paragraphs>44</Paragraphs>
  <Slides>1</Slides>
  <Notes>1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1</vt:i4>
      </vt:variant>
    </vt:vector>
  </HeadingPairs>
  <TitlesOfParts>
    <vt:vector size="2" baseType="lpstr">
      <vt:lpstr>Angles</vt:lpstr>
      <vt:lpstr>PowerPoint-esitys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Giacomo</dc:creator>
  <cp:lastModifiedBy>Kilpeläinen Katri</cp:lastModifiedBy>
  <cp:revision>214</cp:revision>
  <cp:lastPrinted>2018-06-04T09:56:37Z</cp:lastPrinted>
  <dcterms:created xsi:type="dcterms:W3CDTF">2018-05-30T09:15:47Z</dcterms:created>
  <dcterms:modified xsi:type="dcterms:W3CDTF">2019-09-25T12:28:20Z</dcterms:modified>
</cp:coreProperties>
</file>