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35"/>
  </p:notesMasterIdLst>
  <p:sldIdLst>
    <p:sldId id="256" r:id="rId2"/>
    <p:sldId id="868" r:id="rId3"/>
    <p:sldId id="866" r:id="rId4"/>
    <p:sldId id="869" r:id="rId5"/>
    <p:sldId id="859" r:id="rId6"/>
    <p:sldId id="871" r:id="rId7"/>
    <p:sldId id="841" r:id="rId8"/>
    <p:sldId id="880" r:id="rId9"/>
    <p:sldId id="879" r:id="rId10"/>
    <p:sldId id="853" r:id="rId11"/>
    <p:sldId id="755" r:id="rId12"/>
    <p:sldId id="756" r:id="rId13"/>
    <p:sldId id="757" r:id="rId14"/>
    <p:sldId id="758" r:id="rId15"/>
    <p:sldId id="759" r:id="rId16"/>
    <p:sldId id="760" r:id="rId17"/>
    <p:sldId id="767" r:id="rId18"/>
    <p:sldId id="768" r:id="rId19"/>
    <p:sldId id="785" r:id="rId20"/>
    <p:sldId id="769" r:id="rId21"/>
    <p:sldId id="845" r:id="rId22"/>
    <p:sldId id="798" r:id="rId23"/>
    <p:sldId id="806" r:id="rId24"/>
    <p:sldId id="709" r:id="rId25"/>
    <p:sldId id="831" r:id="rId26"/>
    <p:sldId id="800" r:id="rId27"/>
    <p:sldId id="877" r:id="rId28"/>
    <p:sldId id="854" r:id="rId29"/>
    <p:sldId id="865" r:id="rId30"/>
    <p:sldId id="876" r:id="rId31"/>
    <p:sldId id="878" r:id="rId32"/>
    <p:sldId id="875" r:id="rId33"/>
    <p:sldId id="829" r:id="rId3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66FF"/>
    <a:srgbClr val="FF33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74" autoAdjust="0"/>
    <p:restoredTop sz="94643"/>
  </p:normalViewPr>
  <p:slideViewPr>
    <p:cSldViewPr snapToGrid="0" snapToObjects="1">
      <p:cViewPr>
        <p:scale>
          <a:sx n="81" d="100"/>
          <a:sy n="81" d="100"/>
        </p:scale>
        <p:origin x="1088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My%20doc\ROSANNA%20C\ROSANNA\MIHMEP\MIHMEP%202020\Intl%20Event\presentazione%20Rosanna\Cost%20chronic%20conditions%20in%20UK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Downloads\press-release-oecd-health-data-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11"/>
          <c:dPt>
            <c:idx val="3"/>
            <c:bubble3D val="0"/>
            <c:explosion val="16"/>
            <c:spPr>
              <a:solidFill>
                <a:srgbClr val="FFCC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60E-4CD6-978C-96D6160D770C}"/>
              </c:ext>
            </c:extLst>
          </c:dPt>
          <c:dLbls>
            <c:dLbl>
              <c:idx val="0"/>
              <c:layout>
                <c:manualLayout>
                  <c:x val="-0.0541574316838595"/>
                  <c:y val="0.107607532143695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rgbClr val="002060"/>
                        </a:solidFill>
                      </a:defRPr>
                    </a:pPr>
                    <a:r>
                      <a:rPr lang="en-US" sz="1600" b="1" dirty="0">
                        <a:solidFill>
                          <a:srgbClr val="002060"/>
                        </a:solidFill>
                      </a:rPr>
                      <a:t>Stroke</a:t>
                    </a:r>
                  </a:p>
                  <a:p>
                    <a:pPr>
                      <a:defRPr sz="1600" b="1">
                        <a:solidFill>
                          <a:srgbClr val="002060"/>
                        </a:solidFill>
                      </a:defRPr>
                    </a:pPr>
                    <a:r>
                      <a:rPr lang="en-US" sz="1600" b="1" baseline="0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1600" b="1" dirty="0">
                        <a:solidFill>
                          <a:srgbClr val="002060"/>
                        </a:solidFill>
                      </a:rPr>
                      <a:t>4%</a:t>
                    </a:r>
                    <a:endParaRPr lang="en-US" b="1" dirty="0">
                      <a:solidFill>
                        <a:srgbClr val="00206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60E-4CD6-978C-96D6160D770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64741698435008"/>
                  <c:y val="0.0136841056461099"/>
                </c:manualLayout>
              </c:layout>
              <c:tx>
                <c:rich>
                  <a:bodyPr/>
                  <a:lstStyle/>
                  <a:p>
                    <a:pPr>
                      <a:defRPr sz="1600" b="1"/>
                    </a:pPr>
                    <a:r>
                      <a:rPr lang="mr-IN" sz="1600" b="1" dirty="0">
                        <a:solidFill>
                          <a:schemeClr val="bg1"/>
                        </a:solidFill>
                      </a:rPr>
                      <a:t>CVD 16%</a:t>
                    </a:r>
                    <a:endParaRPr lang="mr-IN" b="1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60E-4CD6-978C-96D6160D770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1600" b="1">
                        <a:solidFill>
                          <a:srgbClr val="002060"/>
                        </a:solidFill>
                      </a:defRPr>
                    </a:pPr>
                    <a:r>
                      <a:rPr lang="pt-BR" sz="1600" b="1" dirty="0" err="1">
                        <a:solidFill>
                          <a:srgbClr val="002060"/>
                        </a:solidFill>
                      </a:rPr>
                      <a:t>C</a:t>
                    </a:r>
                    <a:r>
                      <a:rPr lang="pt-BR" sz="1600" b="1" dirty="0" err="1" smtClean="0">
                        <a:solidFill>
                          <a:srgbClr val="002060"/>
                        </a:solidFill>
                      </a:rPr>
                      <a:t>ancer</a:t>
                    </a:r>
                    <a:r>
                      <a:rPr lang="pt-BR" sz="1600" b="1" dirty="0" smtClean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pt-BR" sz="1600" b="1" dirty="0">
                        <a:solidFill>
                          <a:srgbClr val="002060"/>
                        </a:solidFill>
                      </a:rPr>
                      <a:t>9,4%</a:t>
                    </a:r>
                    <a:endParaRPr lang="pt-BR" b="1" dirty="0">
                      <a:solidFill>
                        <a:srgbClr val="00206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60E-4CD6-978C-96D6160D770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 sz="1600" b="1">
                        <a:solidFill>
                          <a:srgbClr val="002060"/>
                        </a:solidFill>
                      </a:defRPr>
                    </a:pPr>
                    <a:r>
                      <a:rPr lang="en-US" sz="1600" b="1" dirty="0">
                        <a:solidFill>
                          <a:srgbClr val="002060"/>
                        </a:solidFill>
                      </a:rPr>
                      <a:t>D</a:t>
                    </a:r>
                    <a:r>
                      <a:rPr lang="en-US" sz="1600" b="1" dirty="0" smtClean="0">
                        <a:solidFill>
                          <a:srgbClr val="002060"/>
                        </a:solidFill>
                      </a:rPr>
                      <a:t>ementia </a:t>
                    </a:r>
                    <a:r>
                      <a:rPr lang="en-US" sz="1600" b="1" dirty="0">
                        <a:solidFill>
                          <a:srgbClr val="002060"/>
                        </a:solidFill>
                      </a:rPr>
                      <a:t>17%</a:t>
                    </a:r>
                    <a:endParaRPr lang="en-US" b="1" dirty="0">
                      <a:solidFill>
                        <a:srgbClr val="00206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 sz="1600" b="1">
                        <a:solidFill>
                          <a:srgbClr val="002060"/>
                        </a:solidFill>
                      </a:defRPr>
                    </a:pPr>
                    <a:r>
                      <a:rPr lang="en-US" sz="1600" b="1" dirty="0">
                        <a:solidFill>
                          <a:srgbClr val="002060"/>
                        </a:solidFill>
                      </a:rPr>
                      <a:t>Diabetes</a:t>
                    </a:r>
                    <a:r>
                      <a:rPr lang="en-US" sz="1600" b="1" baseline="0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1600" b="1" dirty="0">
                        <a:solidFill>
                          <a:srgbClr val="002060"/>
                        </a:solidFill>
                      </a:rPr>
                      <a:t>9%</a:t>
                    </a:r>
                    <a:endParaRPr lang="en-US" b="1" dirty="0">
                      <a:solidFill>
                        <a:srgbClr val="00206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60E-4CD6-978C-96D6160D770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it-IT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Sheet1!$A$3:$A$7</c:f>
              <c:strCache>
                <c:ptCount val="5"/>
                <c:pt idx="0">
                  <c:v>stroke</c:v>
                </c:pt>
                <c:pt idx="1">
                  <c:v>heart diseases</c:v>
                </c:pt>
                <c:pt idx="2">
                  <c:v>cancer</c:v>
                </c:pt>
                <c:pt idx="3">
                  <c:v>dementia</c:v>
                </c:pt>
                <c:pt idx="4">
                  <c:v>diabetes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4.0</c:v>
                </c:pt>
                <c:pt idx="1">
                  <c:v>16.0</c:v>
                </c:pt>
                <c:pt idx="2">
                  <c:v>9.4</c:v>
                </c:pt>
                <c:pt idx="3">
                  <c:v>17.0</c:v>
                </c:pt>
                <c:pt idx="4">
                  <c:v>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60E-4CD6-978C-96D6160D770C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83121845073985"/>
          <c:y val="0.144772668628217"/>
          <c:w val="0.926673250719909"/>
          <c:h val="0.6110320179478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'Data Figure 1 and 2'!$D$10</c:f>
              <c:strCache>
                <c:ptCount val="1"/>
                <c:pt idx="0">
                  <c:v>2000-09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Pt>
            <c:idx val="9"/>
            <c:invertIfNegative val="0"/>
            <c:bubble3D val="0"/>
            <c:spPr>
              <a:solidFill>
                <a:srgbClr val="8EB4E3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FB6-4597-B99F-8DF86B905A2E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FB6-4597-B99F-8DF86B905A2E}"/>
              </c:ext>
            </c:extLst>
          </c:dPt>
          <c:cat>
            <c:strRef>
              <c:f>'Data Figure 1 and 2'!$B$11:$B$43</c:f>
              <c:strCache>
                <c:ptCount val="33"/>
                <c:pt idx="0">
                  <c:v>Greece</c:v>
                </c:pt>
                <c:pt idx="1">
                  <c:v>Ireland</c:v>
                </c:pt>
                <c:pt idx="2">
                  <c:v>Iceland</c:v>
                </c:pt>
                <c:pt idx="3">
                  <c:v>Estonia</c:v>
                </c:pt>
                <c:pt idx="4">
                  <c:v>Portugal</c:v>
                </c:pt>
                <c:pt idx="5">
                  <c:v>Denmark</c:v>
                </c:pt>
                <c:pt idx="6">
                  <c:v>Spain</c:v>
                </c:pt>
                <c:pt idx="7">
                  <c:v>United Kingdom</c:v>
                </c:pt>
                <c:pt idx="8">
                  <c:v>Slovenia</c:v>
                </c:pt>
                <c:pt idx="9">
                  <c:v>Czech Republic</c:v>
                </c:pt>
                <c:pt idx="10">
                  <c:v>Italy</c:v>
                </c:pt>
                <c:pt idx="11">
                  <c:v>Austria</c:v>
                </c:pt>
                <c:pt idx="12">
                  <c:v>OECD</c:v>
                </c:pt>
                <c:pt idx="13">
                  <c:v>France</c:v>
                </c:pt>
                <c:pt idx="14">
                  <c:v>Australia</c:v>
                </c:pt>
                <c:pt idx="15">
                  <c:v>Mexico</c:v>
                </c:pt>
                <c:pt idx="16">
                  <c:v>Netherlands</c:v>
                </c:pt>
                <c:pt idx="17">
                  <c:v>Poland</c:v>
                </c:pt>
                <c:pt idx="18">
                  <c:v>Belgium</c:v>
                </c:pt>
                <c:pt idx="19">
                  <c:v>Germany</c:v>
                </c:pt>
                <c:pt idx="20">
                  <c:v>Norway</c:v>
                </c:pt>
                <c:pt idx="21">
                  <c:v>New Zealand</c:v>
                </c:pt>
                <c:pt idx="22">
                  <c:v>Canada</c:v>
                </c:pt>
                <c:pt idx="23">
                  <c:v>Finland</c:v>
                </c:pt>
                <c:pt idx="24">
                  <c:v>United States</c:v>
                </c:pt>
                <c:pt idx="25">
                  <c:v>Hungary</c:v>
                </c:pt>
                <c:pt idx="26">
                  <c:v>Switzerland</c:v>
                </c:pt>
                <c:pt idx="27">
                  <c:v>Slovak Republic</c:v>
                </c:pt>
                <c:pt idx="28">
                  <c:v>Sweden</c:v>
                </c:pt>
                <c:pt idx="29">
                  <c:v>Israel</c:v>
                </c:pt>
                <c:pt idx="30">
                  <c:v>Japan</c:v>
                </c:pt>
                <c:pt idx="31">
                  <c:v>Chile</c:v>
                </c:pt>
                <c:pt idx="32">
                  <c:v>Korea</c:v>
                </c:pt>
              </c:strCache>
            </c:strRef>
          </c:cat>
          <c:val>
            <c:numRef>
              <c:f>'Data Figure 1 and 2'!$D$11:$D$43</c:f>
              <c:numCache>
                <c:formatCode>0.0%</c:formatCode>
                <c:ptCount val="33"/>
                <c:pt idx="0">
                  <c:v>0.0572345505967693</c:v>
                </c:pt>
                <c:pt idx="1">
                  <c:v>0.0891835718533822</c:v>
                </c:pt>
                <c:pt idx="2">
                  <c:v>0.0306190771437207</c:v>
                </c:pt>
                <c:pt idx="3">
                  <c:v>0.0696566746779881</c:v>
                </c:pt>
                <c:pt idx="4">
                  <c:v>0.0225358272132117</c:v>
                </c:pt>
                <c:pt idx="5">
                  <c:v>0.036421337406239</c:v>
                </c:pt>
                <c:pt idx="6">
                  <c:v>0.0563706759417622</c:v>
                </c:pt>
                <c:pt idx="7">
                  <c:v>0.0573411699780326</c:v>
                </c:pt>
                <c:pt idx="8">
                  <c:v>0.0408370190517098</c:v>
                </c:pt>
                <c:pt idx="9">
                  <c:v>0.0617240478298207</c:v>
                </c:pt>
                <c:pt idx="10">
                  <c:v>0.022095782311041</c:v>
                </c:pt>
                <c:pt idx="11">
                  <c:v>0.0270083220497768</c:v>
                </c:pt>
                <c:pt idx="12">
                  <c:v>0.0483163241977176</c:v>
                </c:pt>
                <c:pt idx="13">
                  <c:v>0.0276005660638039</c:v>
                </c:pt>
                <c:pt idx="14">
                  <c:v>0.0452705527457997</c:v>
                </c:pt>
                <c:pt idx="15">
                  <c:v>0.0408428854290297</c:v>
                </c:pt>
                <c:pt idx="16">
                  <c:v>0.0593381568712459</c:v>
                </c:pt>
                <c:pt idx="17">
                  <c:v>0.0702860746482594</c:v>
                </c:pt>
                <c:pt idx="18">
                  <c:v>0.0432900454374103</c:v>
                </c:pt>
                <c:pt idx="19">
                  <c:v>0.0200909050724833</c:v>
                </c:pt>
                <c:pt idx="20">
                  <c:v>0.0366874813071592</c:v>
                </c:pt>
                <c:pt idx="21">
                  <c:v>0.0579449930453904</c:v>
                </c:pt>
                <c:pt idx="22">
                  <c:v>0.0463734235488662</c:v>
                </c:pt>
                <c:pt idx="23">
                  <c:v>0.0428802028400626</c:v>
                </c:pt>
                <c:pt idx="24">
                  <c:v>0.043870621758414</c:v>
                </c:pt>
                <c:pt idx="25">
                  <c:v>0.0289813697992876</c:v>
                </c:pt>
                <c:pt idx="26">
                  <c:v>0.027704434857609</c:v>
                </c:pt>
                <c:pt idx="27">
                  <c:v>0.109368308334592</c:v>
                </c:pt>
                <c:pt idx="28">
                  <c:v>0.0390216522898821</c:v>
                </c:pt>
                <c:pt idx="29">
                  <c:v>0.0327619673484796</c:v>
                </c:pt>
                <c:pt idx="30">
                  <c:v>0.0288497553421327</c:v>
                </c:pt>
                <c:pt idx="31">
                  <c:v>0.0866616787926755</c:v>
                </c:pt>
                <c:pt idx="32">
                  <c:v>0.0980225602940593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FB6-4597-B99F-8DF86B905A2E}"/>
            </c:ext>
          </c:extLst>
        </c:ser>
        <c:ser>
          <c:idx val="1"/>
          <c:order val="1"/>
          <c:tx>
            <c:strRef>
              <c:f>'Data Figure 1 and 2'!$E$10</c:f>
              <c:strCache>
                <c:ptCount val="1"/>
                <c:pt idx="0">
                  <c:v>2009-11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9"/>
            <c:invertIfNegative val="0"/>
            <c:bubble3D val="0"/>
            <c:spPr>
              <a:solidFill>
                <a:srgbClr val="17375E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FB6-4597-B99F-8DF86B905A2E}"/>
              </c:ext>
            </c:extLst>
          </c:dPt>
          <c:dPt>
            <c:idx val="12"/>
            <c:invertIfNegative val="0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AFB6-4597-B99F-8DF86B905A2E}"/>
              </c:ext>
            </c:extLst>
          </c:dPt>
          <c:cat>
            <c:strRef>
              <c:f>'Data Figure 1 and 2'!$B$11:$B$43</c:f>
              <c:strCache>
                <c:ptCount val="33"/>
                <c:pt idx="0">
                  <c:v>Greece</c:v>
                </c:pt>
                <c:pt idx="1">
                  <c:v>Ireland</c:v>
                </c:pt>
                <c:pt idx="2">
                  <c:v>Iceland</c:v>
                </c:pt>
                <c:pt idx="3">
                  <c:v>Estonia</c:v>
                </c:pt>
                <c:pt idx="4">
                  <c:v>Portugal</c:v>
                </c:pt>
                <c:pt idx="5">
                  <c:v>Denmark</c:v>
                </c:pt>
                <c:pt idx="6">
                  <c:v>Spain</c:v>
                </c:pt>
                <c:pt idx="7">
                  <c:v>United Kingdom</c:v>
                </c:pt>
                <c:pt idx="8">
                  <c:v>Slovenia</c:v>
                </c:pt>
                <c:pt idx="9">
                  <c:v>Czech Republic</c:v>
                </c:pt>
                <c:pt idx="10">
                  <c:v>Italy</c:v>
                </c:pt>
                <c:pt idx="11">
                  <c:v>Austria</c:v>
                </c:pt>
                <c:pt idx="12">
                  <c:v>OECD</c:v>
                </c:pt>
                <c:pt idx="13">
                  <c:v>France</c:v>
                </c:pt>
                <c:pt idx="14">
                  <c:v>Australia</c:v>
                </c:pt>
                <c:pt idx="15">
                  <c:v>Mexico</c:v>
                </c:pt>
                <c:pt idx="16">
                  <c:v>Netherlands</c:v>
                </c:pt>
                <c:pt idx="17">
                  <c:v>Poland</c:v>
                </c:pt>
                <c:pt idx="18">
                  <c:v>Belgium</c:v>
                </c:pt>
                <c:pt idx="19">
                  <c:v>Germany</c:v>
                </c:pt>
                <c:pt idx="20">
                  <c:v>Norway</c:v>
                </c:pt>
                <c:pt idx="21">
                  <c:v>New Zealand</c:v>
                </c:pt>
                <c:pt idx="22">
                  <c:v>Canada</c:v>
                </c:pt>
                <c:pt idx="23">
                  <c:v>Finland</c:v>
                </c:pt>
                <c:pt idx="24">
                  <c:v>United States</c:v>
                </c:pt>
                <c:pt idx="25">
                  <c:v>Hungary</c:v>
                </c:pt>
                <c:pt idx="26">
                  <c:v>Switzerland</c:v>
                </c:pt>
                <c:pt idx="27">
                  <c:v>Slovak Republic</c:v>
                </c:pt>
                <c:pt idx="28">
                  <c:v>Sweden</c:v>
                </c:pt>
                <c:pt idx="29">
                  <c:v>Israel</c:v>
                </c:pt>
                <c:pt idx="30">
                  <c:v>Japan</c:v>
                </c:pt>
                <c:pt idx="31">
                  <c:v>Chile</c:v>
                </c:pt>
                <c:pt idx="32">
                  <c:v>Korea</c:v>
                </c:pt>
              </c:strCache>
            </c:strRef>
          </c:cat>
          <c:val>
            <c:numRef>
              <c:f>'Data Figure 1 and 2'!$E$11:$E$43</c:f>
              <c:numCache>
                <c:formatCode>0.0%</c:formatCode>
                <c:ptCount val="33"/>
                <c:pt idx="0">
                  <c:v>-0.110793489131978</c:v>
                </c:pt>
                <c:pt idx="1">
                  <c:v>-0.0538444652911987</c:v>
                </c:pt>
                <c:pt idx="2">
                  <c:v>-0.0385541346413339</c:v>
                </c:pt>
                <c:pt idx="3">
                  <c:v>-0.0297765990804932</c:v>
                </c:pt>
                <c:pt idx="4">
                  <c:v>-0.0254329302071628</c:v>
                </c:pt>
                <c:pt idx="5">
                  <c:v>-0.019384214658853</c:v>
                </c:pt>
                <c:pt idx="6">
                  <c:v>-0.0166970884922814</c:v>
                </c:pt>
                <c:pt idx="7">
                  <c:v>-0.0113041925754457</c:v>
                </c:pt>
                <c:pt idx="8">
                  <c:v>-0.00990074826434639</c:v>
                </c:pt>
                <c:pt idx="9">
                  <c:v>-0.00791064762710347</c:v>
                </c:pt>
                <c:pt idx="10">
                  <c:v>0.000849589521797034</c:v>
                </c:pt>
                <c:pt idx="11">
                  <c:v>0.00542576442646414</c:v>
                </c:pt>
                <c:pt idx="12">
                  <c:v>0.00629909814301996</c:v>
                </c:pt>
                <c:pt idx="13">
                  <c:v>0.0125832667116901</c:v>
                </c:pt>
                <c:pt idx="14">
                  <c:v>0.013657252565205</c:v>
                </c:pt>
                <c:pt idx="15">
                  <c:v>0.0151767261045492</c:v>
                </c:pt>
                <c:pt idx="16">
                  <c:v>0.0154265781540897</c:v>
                </c:pt>
                <c:pt idx="17">
                  <c:v>0.016983464957298</c:v>
                </c:pt>
                <c:pt idx="18">
                  <c:v>0.0171638104361287</c:v>
                </c:pt>
                <c:pt idx="19">
                  <c:v>0.0172699905856621</c:v>
                </c:pt>
                <c:pt idx="20">
                  <c:v>0.0179372759277938</c:v>
                </c:pt>
                <c:pt idx="21">
                  <c:v>0.0182490885664481</c:v>
                </c:pt>
                <c:pt idx="22">
                  <c:v>0.0188860888317146</c:v>
                </c:pt>
                <c:pt idx="23">
                  <c:v>0.0210125456559158</c:v>
                </c:pt>
                <c:pt idx="24">
                  <c:v>0.0212551161421044</c:v>
                </c:pt>
                <c:pt idx="25">
                  <c:v>0.0247440975299522</c:v>
                </c:pt>
                <c:pt idx="26">
                  <c:v>0.0254532172157485</c:v>
                </c:pt>
                <c:pt idx="27">
                  <c:v>0.0259108477534351</c:v>
                </c:pt>
                <c:pt idx="28">
                  <c:v>0.0259124992567437</c:v>
                </c:pt>
                <c:pt idx="29">
                  <c:v>0.0515895387283092</c:v>
                </c:pt>
                <c:pt idx="30">
                  <c:v>0.053468835583224</c:v>
                </c:pt>
                <c:pt idx="31">
                  <c:v>0.0645789763610016</c:v>
                </c:pt>
                <c:pt idx="32">
                  <c:v>0.0692674809830551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FB6-4597-B99F-8DF86B905A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axId val="-2068232768"/>
        <c:axId val="-2068229456"/>
      </c:barChart>
      <c:catAx>
        <c:axId val="-2068232768"/>
        <c:scaling>
          <c:orientation val="minMax"/>
        </c:scaling>
        <c:delete val="0"/>
        <c:axPos val="b"/>
        <c:majorGridlines>
          <c:spPr>
            <a:ln w="6350">
              <a:prstDash val="sysDot"/>
            </a:ln>
          </c:spPr>
        </c:majorGridlines>
        <c:numFmt formatCode="General" sourceLinked="0"/>
        <c:majorTickMark val="out"/>
        <c:minorTickMark val="none"/>
        <c:tickLblPos val="low"/>
        <c:txPr>
          <a:bodyPr rot="-3000000" vert="horz"/>
          <a:lstStyle/>
          <a:p>
            <a:pPr>
              <a:defRPr sz="1000">
                <a:latin typeface="Arial" pitchFamily="34" charset="0"/>
                <a:cs typeface="Arial" pitchFamily="34" charset="0"/>
              </a:defRPr>
            </a:pPr>
            <a:endParaRPr lang="it-IT"/>
          </a:p>
        </c:txPr>
        <c:crossAx val="-2068229456"/>
        <c:crosses val="autoZero"/>
        <c:auto val="1"/>
        <c:lblAlgn val="ctr"/>
        <c:lblOffset val="100"/>
        <c:noMultiLvlLbl val="0"/>
      </c:catAx>
      <c:valAx>
        <c:axId val="-2068229456"/>
        <c:scaling>
          <c:orientation val="minMax"/>
        </c:scaling>
        <c:delete val="0"/>
        <c:axPos val="l"/>
        <c:majorGridlines>
          <c:spPr>
            <a:ln w="6350">
              <a:prstDash val="sysDot"/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it-IT"/>
          </a:p>
        </c:txPr>
        <c:crossAx val="-2068232768"/>
        <c:crosses val="autoZero"/>
        <c:crossBetween val="between"/>
      </c:valAx>
    </c:plotArea>
    <c:legend>
      <c:legendPos val="tr"/>
      <c:overlay val="0"/>
      <c:spPr>
        <a:ln>
          <a:solidFill>
            <a:srgbClr val="1F497D">
              <a:lumMod val="60000"/>
              <a:lumOff val="40000"/>
            </a:srgbClr>
          </a:solidFill>
        </a:ln>
      </c:spPr>
      <c:txPr>
        <a:bodyPr/>
        <a:lstStyle/>
        <a:p>
          <a:pPr>
            <a:defRPr sz="1100"/>
          </a:pPr>
          <a:endParaRPr lang="it-IT"/>
        </a:p>
      </c:txPr>
    </c:legend>
    <c:plotVisOnly val="1"/>
    <c:dispBlanksAs val="gap"/>
    <c:showDLblsOverMax val="0"/>
  </c:chart>
  <c:spPr>
    <a:ln>
      <a:solidFill>
        <a:schemeClr val="tx2">
          <a:lumMod val="60000"/>
          <a:lumOff val="40000"/>
        </a:schemeClr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56B1E-866D-8D4D-B387-355AD54B0904}" type="datetimeFigureOut">
              <a:rPr lang="it-IT" smtClean="0"/>
              <a:pPr/>
              <a:t>28/11/18</a:t>
            </a:fld>
            <a:endParaRPr lang="es-ES_tradnl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s-ES_tradnl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BB3CA-5AFF-3848-B1FE-62529C62FE8B}" type="slidenum">
              <a:rPr lang="es-ES_tradnl" smtClean="0"/>
              <a:pPr/>
              <a:t>‹n.›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3533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54DE2-3C00-4291-BD6F-9414C9A6BDEC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6096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33450" y="738188"/>
            <a:ext cx="4926013" cy="3694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746" name="Segnaposto note 2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343400"/>
            <a:ext cx="5484813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it-IT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588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Demographic, epidemiological and economic projections highlight the collapse that is closer than stakeholders realize. The need of a change is urgent: what is going to happen if effort is not taken to collect? 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Despite the rising prevalence of chronic conditions which affect about 80% of people over 65 and often involve multiple morbidity, healthcare systems are still geared toward acute care; multi-morbidities are unrecognized and untreated, or not treated optimally. 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Advances in research and technology, the advent of new therapies have raised the costs for healthcare.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During the last thirty years, health care expenditure has been growing much more rapidly than GDP in all OECD countries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ublic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spending on health and long-term care could rise from the current average level of 6-7 % of GDP to around 10% by 2050,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healthcare sector is not remodeled with policies and reforms. 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 of the current debate on the future of health is characterized by short term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siloed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thinking and entrenched positions. There is a need to bridge the gaps between supply and demand, population health and individual healthcare.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54DE2-3C00-4291-BD6F-9414C9A6BDEC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80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ea typeface="ＭＳ Ｐゴシック" pitchFamily="34" charset="-128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2F56225-42EB-4E89-984C-842DE176AA1E}" type="slidenum">
              <a:rPr lang="it-IT" altLang="it-IT" sz="1200">
                <a:latin typeface="Calibri" pitchFamily="34" charset="0"/>
              </a:rPr>
              <a:pPr eaLnBrk="1" hangingPunct="1"/>
              <a:t>16</a:t>
            </a:fld>
            <a:endParaRPr lang="it-IT" altLang="it-IT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312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8263" y="914400"/>
            <a:ext cx="4179887" cy="31353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28669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93749" indent="-193749">
              <a:lnSpc>
                <a:spcPct val="97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r>
              <a:rPr lang="en-GB">
                <a:latin typeface="Arial" charset="0"/>
                <a:ea typeface="Gothic" charset="0"/>
                <a:cs typeface="Gothic" charset="0"/>
              </a:rPr>
              <a:t>Figure 1 Progression-free Survival in the Intention-to-Treat Population. Panel A shows Kaplan–Meier estimates of progression-free survival, according to treatment group. Tick marks represent data censored at the last time the patient was known to be alive and without disease progression. Panel B shows the analysis of progression-free survival in key subgroups. Progression-free survival was assessed according to Response Evaluation Criteria in Solid Tumors (RECIST), version 1.1, by means of blinded, independent, central radiologic review. The intention-to-treat population included all patients who underwent randomization. Eastern Cooperative Oncology Group (ECOG) performance-status scores range from 0 to 5, with 0 indicating no symptoms and higher scores indicating increasing disability. The subgroups for the platinum-based chemotherapy regimen are based on the regimen chosen before the patient was randomly assigned to treatment with either pembrolizumab or platinum-based chemotherapy.</a:t>
            </a:r>
            <a:endParaRPr lang="en-GB" dirty="0">
              <a:latin typeface="Arial" charset="0"/>
              <a:ea typeface="Gothic" charset="0"/>
              <a:cs typeface="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017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8C89F1B-83A6-7644-B4F3-02F060C95B65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70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54DE2-3C00-4291-BD6F-9414C9A6BDEC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253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82EBD1F-3C62-6C4B-BF84-4CF3391CB76E}" type="slidenum">
              <a:rPr lang="en-GB" altLang="it-IT" sz="1200"/>
              <a:pPr eaLnBrk="1" hangingPunct="1"/>
              <a:t>24</a:t>
            </a:fld>
            <a:endParaRPr lang="en-GB" altLang="it-IT" sz="1200"/>
          </a:p>
        </p:txBody>
      </p:sp>
    </p:spTree>
    <p:extLst>
      <p:ext uri="{BB962C8B-B14F-4D97-AF65-F5344CB8AC3E}">
        <p14:creationId xmlns:p14="http://schemas.microsoft.com/office/powerpoint/2010/main" val="518487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s-ES_tradnl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s-ES_tradnl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A086F-22AA-C74B-964B-0C6A6832F32A}" type="datetimeFigureOut">
              <a:rPr lang="it-IT" smtClean="0"/>
              <a:pPr/>
              <a:t>28/11/18</a:t>
            </a:fld>
            <a:endParaRPr lang="es-ES_tradnl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CA00-B6B5-AF42-8A60-6FC7F0970CE7}" type="slidenum">
              <a:rPr lang="es-ES_tradnl" smtClean="0"/>
              <a:pPr/>
              <a:t>‹n.›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57705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s-ES_tradnl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s-ES_tradnl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A086F-22AA-C74B-964B-0C6A6832F32A}" type="datetimeFigureOut">
              <a:rPr lang="it-IT" smtClean="0"/>
              <a:pPr/>
              <a:t>28/11/18</a:t>
            </a:fld>
            <a:endParaRPr lang="es-ES_tradnl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CA00-B6B5-AF42-8A60-6FC7F0970CE7}" type="slidenum">
              <a:rPr lang="es-ES_tradnl" smtClean="0"/>
              <a:pPr/>
              <a:t>‹n.›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3146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s-ES_tradnl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s-ES_tradnl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A086F-22AA-C74B-964B-0C6A6832F32A}" type="datetimeFigureOut">
              <a:rPr lang="it-IT" smtClean="0"/>
              <a:pPr/>
              <a:t>28/11/18</a:t>
            </a:fld>
            <a:endParaRPr lang="es-ES_tradnl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CA00-B6B5-AF42-8A60-6FC7F0970CE7}" type="slidenum">
              <a:rPr lang="es-ES_tradnl" smtClean="0"/>
              <a:pPr/>
              <a:t>‹n.›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9396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48A45D1-4FB8-4759-8624-2A7DC2E0B06C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057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S PART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8"/>
          <p:cNvSpPr/>
          <p:nvPr userDrawn="1"/>
        </p:nvSpPr>
        <p:spPr>
          <a:xfrm>
            <a:off x="3502025" y="746125"/>
            <a:ext cx="206375" cy="206375"/>
          </a:xfrm>
          <a:prstGeom prst="ellipse">
            <a:avLst/>
          </a:prstGeom>
          <a:solidFill>
            <a:srgbClr val="D94C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Rectangle 9"/>
          <p:cNvSpPr/>
          <p:nvPr userDrawn="1"/>
        </p:nvSpPr>
        <p:spPr>
          <a:xfrm>
            <a:off x="-58738" y="830263"/>
            <a:ext cx="3636963" cy="46037"/>
          </a:xfrm>
          <a:prstGeom prst="rect">
            <a:avLst/>
          </a:prstGeom>
          <a:solidFill>
            <a:srgbClr val="D94C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8" name="Image 13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6262688"/>
            <a:ext cx="1419226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texte 2"/>
          <p:cNvSpPr>
            <a:spLocks noGrp="1"/>
          </p:cNvSpPr>
          <p:nvPr>
            <p:ph idx="1"/>
          </p:nvPr>
        </p:nvSpPr>
        <p:spPr>
          <a:xfrm>
            <a:off x="149329" y="174502"/>
            <a:ext cx="8798634" cy="647641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70000"/>
              </a:lnSpc>
              <a:buNone/>
              <a:defRPr sz="2000" spc="100">
                <a:solidFill>
                  <a:srgbClr val="D94C2C"/>
                </a:solidFill>
                <a:latin typeface="Arista 2.0"/>
                <a:cs typeface="Arista 2.0"/>
              </a:defRPr>
            </a:lvl1pPr>
            <a:lvl2pPr marL="0" indent="0">
              <a:buNone/>
              <a:defRPr sz="1500" baseline="0">
                <a:solidFill>
                  <a:srgbClr val="AACD55"/>
                </a:solidFill>
                <a:latin typeface="Sackers Gothic Heavy AT"/>
                <a:cs typeface="Sackers Gothic Heavy AT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sz="half" idx="11"/>
          </p:nvPr>
        </p:nvSpPr>
        <p:spPr>
          <a:xfrm>
            <a:off x="149329" y="1964281"/>
            <a:ext cx="5520357" cy="4055519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800" b="0" i="0">
                <a:solidFill>
                  <a:schemeClr val="bg1"/>
                </a:solidFill>
                <a:latin typeface="Novel Sans Rd Pro ExtraBold"/>
                <a:cs typeface="Novel Sans Rd Pro ExtraBold"/>
              </a:defRPr>
            </a:lvl1pPr>
            <a:lvl2pPr marL="0" indent="0">
              <a:lnSpc>
                <a:spcPct val="110000"/>
              </a:lnSpc>
              <a:spcBef>
                <a:spcPts val="2000"/>
              </a:spcBef>
              <a:buFont typeface="Arial"/>
              <a:buNone/>
              <a:defRPr sz="1600" baseline="0">
                <a:solidFill>
                  <a:srgbClr val="FFFFFF"/>
                </a:solidFill>
                <a:latin typeface="Novel Sans Rd Pro"/>
                <a:cs typeface="Novel Sans Rd Pro"/>
              </a:defRPr>
            </a:lvl2pPr>
            <a:lvl3pPr marL="645750" indent="-285750">
              <a:lnSpc>
                <a:spcPct val="110000"/>
              </a:lnSpc>
              <a:spcBef>
                <a:spcPts val="800"/>
              </a:spcBef>
              <a:buFont typeface="Arial"/>
              <a:buChar char="•"/>
              <a:defRPr sz="1200" baseline="0">
                <a:solidFill>
                  <a:srgbClr val="FFFFFF"/>
                </a:solidFill>
                <a:latin typeface="Novel Sans Rd Pro"/>
                <a:cs typeface="Novel Sans Rd Pro"/>
              </a:defRPr>
            </a:lvl3pPr>
            <a:lvl4pPr marL="0" indent="0">
              <a:buNone/>
              <a:defRPr sz="1200" b="0" i="0" baseline="0">
                <a:solidFill>
                  <a:srgbClr val="D94C2C"/>
                </a:solidFill>
                <a:latin typeface="Novel Sans Rd Pro Light"/>
                <a:cs typeface="Novel Sans Rd Pro Light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12"/>
          </p:nvPr>
        </p:nvSpPr>
        <p:spPr>
          <a:xfrm>
            <a:off x="6239792" y="1964281"/>
            <a:ext cx="2708171" cy="405551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1632"/>
              </a:spcBef>
              <a:buNone/>
              <a:defRPr sz="1600">
                <a:solidFill>
                  <a:srgbClr val="545E98"/>
                </a:solidFill>
                <a:latin typeface="Novel Sans Rd Pro"/>
                <a:cs typeface="Novel Sans Rd Pro"/>
              </a:defRPr>
            </a:lvl1pPr>
            <a:lvl2pPr marL="457200" indent="0">
              <a:spcBef>
                <a:spcPts val="1632"/>
              </a:spcBef>
              <a:buFont typeface="Arial"/>
              <a:buNone/>
              <a:defRPr sz="1400">
                <a:solidFill>
                  <a:srgbClr val="AACD55"/>
                </a:solidFill>
                <a:latin typeface="Sackers Gothic Heavy AT"/>
                <a:cs typeface="Sackers Gothic Heavy AT"/>
              </a:defRPr>
            </a:lvl2pPr>
            <a:lvl3pPr marL="0" indent="0">
              <a:spcBef>
                <a:spcPts val="1632"/>
              </a:spcBef>
              <a:buFont typeface="Arial"/>
              <a:buNone/>
              <a:defRPr sz="1200">
                <a:solidFill>
                  <a:srgbClr val="AACD55"/>
                </a:solidFill>
                <a:latin typeface="Sackers Gothic Heavy AT"/>
                <a:cs typeface="Sackers Gothic Heavy A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Espace réservé du numéro de diapositive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2F0FC7F2-9401-3C44-A8A9-B5C6A6F82263}" type="slidenum">
              <a:rPr lang="fr-FR" altLang="it-IT"/>
              <a:pPr/>
              <a:t>‹n.›</a:t>
            </a:fld>
            <a:endParaRPr lang="fr-FR" altLang="it-IT"/>
          </a:p>
        </p:txBody>
      </p:sp>
    </p:spTree>
    <p:extLst>
      <p:ext uri="{BB962C8B-B14F-4D97-AF65-F5344CB8AC3E}">
        <p14:creationId xmlns:p14="http://schemas.microsoft.com/office/powerpoint/2010/main" val="565564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Slide without slide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140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s-ES_tradnl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s-ES_tradnl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A086F-22AA-C74B-964B-0C6A6832F32A}" type="datetimeFigureOut">
              <a:rPr lang="it-IT" smtClean="0"/>
              <a:pPr/>
              <a:t>28/11/18</a:t>
            </a:fld>
            <a:endParaRPr lang="es-ES_tradnl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CA00-B6B5-AF42-8A60-6FC7F0970CE7}" type="slidenum">
              <a:rPr lang="es-ES_tradnl" smtClean="0"/>
              <a:pPr/>
              <a:t>‹n.›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22455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  <a:endParaRPr lang="es-ES_tradnl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A086F-22AA-C74B-964B-0C6A6832F32A}" type="datetimeFigureOut">
              <a:rPr lang="it-IT" smtClean="0"/>
              <a:pPr/>
              <a:t>28/11/18</a:t>
            </a:fld>
            <a:endParaRPr lang="es-ES_tradnl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CA00-B6B5-AF42-8A60-6FC7F0970CE7}" type="slidenum">
              <a:rPr lang="es-ES_tradnl" smtClean="0"/>
              <a:pPr/>
              <a:t>‹n.›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4649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s-ES_tradnl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s-ES_tradnl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s-ES_tradnl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A086F-22AA-C74B-964B-0C6A6832F32A}" type="datetimeFigureOut">
              <a:rPr lang="it-IT" smtClean="0"/>
              <a:pPr/>
              <a:t>28/11/18</a:t>
            </a:fld>
            <a:endParaRPr lang="es-ES_tradnl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CA00-B6B5-AF42-8A60-6FC7F0970CE7}" type="slidenum">
              <a:rPr lang="es-ES_tradnl" smtClean="0"/>
              <a:pPr/>
              <a:t>‹n.›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04658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 lang="es-ES_tradnl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s-ES_tradnl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s-ES_tradnl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A086F-22AA-C74B-964B-0C6A6832F32A}" type="datetimeFigureOut">
              <a:rPr lang="it-IT" smtClean="0"/>
              <a:pPr/>
              <a:t>28/11/18</a:t>
            </a:fld>
            <a:endParaRPr lang="es-ES_tradnl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CA00-B6B5-AF42-8A60-6FC7F0970CE7}" type="slidenum">
              <a:rPr lang="es-ES_tradnl" smtClean="0"/>
              <a:pPr/>
              <a:t>‹n.›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839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s-ES_tradnl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A086F-22AA-C74B-964B-0C6A6832F32A}" type="datetimeFigureOut">
              <a:rPr lang="it-IT" smtClean="0"/>
              <a:pPr/>
              <a:t>28/11/18</a:t>
            </a:fld>
            <a:endParaRPr lang="es-ES_tradnl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CA00-B6B5-AF42-8A60-6FC7F0970CE7}" type="slidenum">
              <a:rPr lang="es-ES_tradnl" smtClean="0"/>
              <a:pPr/>
              <a:t>‹n.›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62978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A086F-22AA-C74B-964B-0C6A6832F32A}" type="datetimeFigureOut">
              <a:rPr lang="it-IT" smtClean="0"/>
              <a:pPr/>
              <a:t>28/11/18</a:t>
            </a:fld>
            <a:endParaRPr lang="es-ES_tradnl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CA00-B6B5-AF42-8A60-6FC7F0970CE7}" type="slidenum">
              <a:rPr lang="es-ES_tradnl" smtClean="0"/>
              <a:pPr/>
              <a:t>‹n.›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08180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s-ES_tradnl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s-ES_tradnl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A086F-22AA-C74B-964B-0C6A6832F32A}" type="datetimeFigureOut">
              <a:rPr lang="it-IT" smtClean="0"/>
              <a:pPr/>
              <a:t>28/11/18</a:t>
            </a:fld>
            <a:endParaRPr lang="es-ES_tradnl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CA00-B6B5-AF42-8A60-6FC7F0970CE7}" type="slidenum">
              <a:rPr lang="es-ES_tradnl" smtClean="0"/>
              <a:pPr/>
              <a:t>‹n.›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86479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s-ES_tradnl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A086F-22AA-C74B-964B-0C6A6832F32A}" type="datetimeFigureOut">
              <a:rPr lang="it-IT" smtClean="0"/>
              <a:pPr/>
              <a:t>28/11/18</a:t>
            </a:fld>
            <a:endParaRPr lang="es-ES_tradnl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CA00-B6B5-AF42-8A60-6FC7F0970CE7}" type="slidenum">
              <a:rPr lang="es-ES_tradnl" smtClean="0"/>
              <a:pPr/>
              <a:t>‹n.›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8343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s-ES_tradnl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s-ES_tradnl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A086F-22AA-C74B-964B-0C6A6832F32A}" type="datetimeFigureOut">
              <a:rPr lang="it-IT" smtClean="0"/>
              <a:pPr/>
              <a:t>28/11/18</a:t>
            </a:fld>
            <a:endParaRPr lang="es-ES_tradnl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2CA00-B6B5-AF42-8A60-6FC7F0970CE7}" type="slidenum">
              <a:rPr lang="es-ES_tradnl" smtClean="0"/>
              <a:pPr/>
              <a:t>‹n.›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3058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66" r:id="rId13"/>
    <p:sldLayoutId id="2147483667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ionalarchives.gov.uk/pathways/citizenship/brave_new_world/docs/beveridge_report.htm" TargetMode="External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www.bmj.com/cgi/content/full/340/jun10_1/c3060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729496" y="2277797"/>
            <a:ext cx="748188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 b="1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400" b="1" dirty="0" err="1">
                <a:solidFill>
                  <a:srgbClr val="C00000"/>
                </a:solidFill>
              </a:rPr>
              <a:t>Our</a:t>
            </a:r>
            <a:r>
              <a:rPr lang="it-IT" sz="4400" b="1" dirty="0">
                <a:solidFill>
                  <a:srgbClr val="C00000"/>
                </a:solidFill>
              </a:rPr>
              <a:t> </a:t>
            </a:r>
            <a:r>
              <a:rPr lang="it-IT" sz="4400" b="1" dirty="0" err="1">
                <a:solidFill>
                  <a:srgbClr val="C00000"/>
                </a:solidFill>
              </a:rPr>
              <a:t>finest</a:t>
            </a:r>
            <a:r>
              <a:rPr lang="it-IT" sz="4400" b="1" dirty="0">
                <a:solidFill>
                  <a:srgbClr val="C00000"/>
                </a:solidFill>
              </a:rPr>
              <a:t> hours?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 b="1" dirty="0">
              <a:solidFill>
                <a:srgbClr val="0070C0"/>
              </a:solidFill>
              <a:ea typeface="Arial" pitchFamily="-107" charset="0"/>
              <a:cs typeface="Arial" pitchFamily="-107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 b="1" dirty="0">
              <a:solidFill>
                <a:srgbClr val="0070C0"/>
              </a:solidFill>
              <a:ea typeface="Arial" pitchFamily="-107" charset="0"/>
              <a:cs typeface="Arial" pitchFamily="-107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solidFill>
                  <a:srgbClr val="0070C0"/>
                </a:solidFill>
                <a:ea typeface="Arial" pitchFamily="-107" charset="0"/>
                <a:cs typeface="Arial" pitchFamily="-107" charset="0"/>
              </a:rPr>
              <a:t>Walter Ricciardi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1000" b="1" dirty="0">
              <a:solidFill>
                <a:srgbClr val="0070C0"/>
              </a:solidFill>
              <a:ea typeface="Arial" pitchFamily="-107" charset="0"/>
              <a:cs typeface="Arial" pitchFamily="-107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1000" b="1" dirty="0">
              <a:solidFill>
                <a:srgbClr val="0070C0"/>
              </a:solidFill>
              <a:ea typeface="Arial" pitchFamily="-107" charset="0"/>
              <a:cs typeface="Arial" pitchFamily="-107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srgbClr val="0070C0"/>
                </a:solidFill>
                <a:ea typeface="Arial" pitchFamily="-107" charset="0"/>
                <a:cs typeface="Arial" pitchFamily="-107" charset="0"/>
              </a:rPr>
              <a:t>PRESIDENT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rgbClr val="0070C0"/>
              </a:solidFill>
              <a:ea typeface="Arial" pitchFamily="-107" charset="0"/>
              <a:cs typeface="Arial" pitchFamily="-107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srgbClr val="0070C0"/>
                </a:solidFill>
                <a:ea typeface="Arial" pitchFamily="-107" charset="0"/>
                <a:cs typeface="Arial" pitchFamily="-107" charset="0"/>
              </a:rPr>
              <a:t>ISTITUTO SUPERIORE DI SANITÀ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srgbClr val="0070C0"/>
                </a:solidFill>
                <a:ea typeface="Arial" pitchFamily="-107" charset="0"/>
                <a:cs typeface="Arial" pitchFamily="-107" charset="0"/>
              </a:rPr>
              <a:t>ITALIAN NATIONAL INSTITUTE OF HEALTH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649" y="290286"/>
            <a:ext cx="2369716" cy="221802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796143" y="48622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4309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56117" y="274638"/>
            <a:ext cx="9300117" cy="1143000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Over the last </a:t>
            </a:r>
            <a:r>
              <a:rPr lang="it-IT" b="1" dirty="0" err="1"/>
              <a:t>eight</a:t>
            </a:r>
            <a:r>
              <a:rPr lang="it-IT" b="1" dirty="0"/>
              <a:t> </a:t>
            </a:r>
            <a:r>
              <a:rPr lang="it-IT" b="1" dirty="0" err="1"/>
              <a:t>years</a:t>
            </a:r>
            <a:r>
              <a:rPr lang="it-IT" b="1" dirty="0"/>
              <a:t> the world </a:t>
            </a:r>
            <a:r>
              <a:rPr lang="it-IT" b="1" dirty="0" err="1"/>
              <a:t>has</a:t>
            </a:r>
            <a:r>
              <a:rPr lang="it-IT" b="1" dirty="0"/>
              <a:t> </a:t>
            </a:r>
            <a:r>
              <a:rPr lang="it-IT" b="1" dirty="0" err="1"/>
              <a:t>witnessed</a:t>
            </a:r>
            <a:r>
              <a:rPr lang="it-IT" b="1" dirty="0"/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/>
              <a:t>The </a:t>
            </a:r>
            <a:r>
              <a:rPr lang="it-IT" dirty="0" err="1"/>
              <a:t>worst</a:t>
            </a:r>
            <a:r>
              <a:rPr lang="it-IT" dirty="0"/>
              <a:t> </a:t>
            </a:r>
            <a:r>
              <a:rPr lang="it-IT" dirty="0" err="1"/>
              <a:t>financial</a:t>
            </a:r>
            <a:r>
              <a:rPr lang="it-IT" dirty="0"/>
              <a:t> </a:t>
            </a:r>
            <a:r>
              <a:rPr lang="it-IT" dirty="0" err="1"/>
              <a:t>crisis</a:t>
            </a:r>
            <a:r>
              <a:rPr lang="it-IT" dirty="0"/>
              <a:t> </a:t>
            </a:r>
            <a:r>
              <a:rPr lang="it-IT" dirty="0" err="1"/>
              <a:t>since</a:t>
            </a:r>
            <a:r>
              <a:rPr lang="it-IT" dirty="0"/>
              <a:t> 1928</a:t>
            </a:r>
          </a:p>
          <a:p>
            <a:r>
              <a:rPr lang="it-IT" dirty="0"/>
              <a:t>Global </a:t>
            </a:r>
            <a:r>
              <a:rPr lang="it-IT" dirty="0" err="1"/>
              <a:t>recession</a:t>
            </a:r>
            <a:endParaRPr lang="it-IT" dirty="0"/>
          </a:p>
          <a:p>
            <a:r>
              <a:rPr lang="it-IT" dirty="0"/>
              <a:t>An </a:t>
            </a:r>
            <a:r>
              <a:rPr lang="it-IT" dirty="0" err="1"/>
              <a:t>unprecedented</a:t>
            </a:r>
            <a:r>
              <a:rPr lang="it-IT" dirty="0"/>
              <a:t> Eurozone </a:t>
            </a:r>
            <a:r>
              <a:rPr lang="it-IT" dirty="0" err="1"/>
              <a:t>Sovereign</a:t>
            </a:r>
            <a:r>
              <a:rPr lang="it-IT" dirty="0"/>
              <a:t> </a:t>
            </a:r>
            <a:r>
              <a:rPr lang="it-IT" dirty="0" err="1"/>
              <a:t>Debt</a:t>
            </a:r>
            <a:r>
              <a:rPr lang="it-IT" dirty="0"/>
              <a:t> </a:t>
            </a:r>
            <a:r>
              <a:rPr lang="it-IT" dirty="0" err="1"/>
              <a:t>Crisis</a:t>
            </a:r>
            <a:endParaRPr lang="it-IT" dirty="0"/>
          </a:p>
          <a:p>
            <a:r>
              <a:rPr lang="it-IT" dirty="0" err="1"/>
              <a:t>Outbreak</a:t>
            </a:r>
            <a:r>
              <a:rPr lang="it-IT" dirty="0"/>
              <a:t> of War in the Middle East and North Africa</a:t>
            </a:r>
          </a:p>
          <a:p>
            <a:r>
              <a:rPr lang="it-IT" dirty="0" err="1"/>
              <a:t>Civil</a:t>
            </a:r>
            <a:r>
              <a:rPr lang="it-IT" dirty="0"/>
              <a:t> war in Syria</a:t>
            </a:r>
          </a:p>
          <a:p>
            <a:r>
              <a:rPr lang="it-IT" dirty="0"/>
              <a:t>A major </a:t>
            </a:r>
            <a:r>
              <a:rPr lang="it-IT" dirty="0" err="1"/>
              <a:t>migration</a:t>
            </a:r>
            <a:r>
              <a:rPr lang="it-IT" dirty="0"/>
              <a:t> </a:t>
            </a:r>
            <a:r>
              <a:rPr lang="it-IT" dirty="0" err="1"/>
              <a:t>crisis</a:t>
            </a:r>
            <a:r>
              <a:rPr lang="it-IT" dirty="0"/>
              <a:t> in Europe</a:t>
            </a:r>
          </a:p>
          <a:p>
            <a:r>
              <a:rPr lang="it-IT" dirty="0"/>
              <a:t>War </a:t>
            </a:r>
            <a:r>
              <a:rPr lang="it-IT" dirty="0" err="1"/>
              <a:t>between</a:t>
            </a:r>
            <a:r>
              <a:rPr lang="it-IT" dirty="0"/>
              <a:t> Russia and Ukraine</a:t>
            </a:r>
          </a:p>
          <a:p>
            <a:r>
              <a:rPr lang="it-IT" dirty="0" err="1"/>
              <a:t>Brexit</a:t>
            </a:r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surge</a:t>
            </a:r>
            <a:r>
              <a:rPr lang="it-IT" dirty="0"/>
              <a:t> of cyber-</a:t>
            </a:r>
            <a:r>
              <a:rPr lang="it-IT" dirty="0" err="1"/>
              <a:t>terrorism</a:t>
            </a:r>
            <a:r>
              <a:rPr lang="it-IT" dirty="0"/>
              <a:t> (US </a:t>
            </a:r>
            <a:r>
              <a:rPr lang="it-IT" dirty="0" err="1"/>
              <a:t>Elections</a:t>
            </a:r>
            <a:r>
              <a:rPr lang="it-IT" dirty="0"/>
              <a:t>)</a:t>
            </a:r>
          </a:p>
          <a:p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tension</a:t>
            </a:r>
            <a:r>
              <a:rPr lang="it-IT" dirty="0"/>
              <a:t> in North Korea</a:t>
            </a:r>
          </a:p>
          <a:p>
            <a:r>
              <a:rPr lang="it-IT" dirty="0" smtClean="0"/>
              <a:t>“</a:t>
            </a:r>
            <a:r>
              <a:rPr lang="it-IT" dirty="0" err="1"/>
              <a:t>S</a:t>
            </a:r>
            <a:r>
              <a:rPr lang="it-IT" dirty="0" err="1" smtClean="0"/>
              <a:t>ecession</a:t>
            </a:r>
            <a:r>
              <a:rPr lang="it-IT" dirty="0"/>
              <a:t>” of  </a:t>
            </a:r>
            <a:r>
              <a:rPr lang="it-IT" dirty="0" err="1" smtClean="0"/>
              <a:t>Catalonia</a:t>
            </a:r>
            <a:endParaRPr lang="it-IT" dirty="0" smtClean="0"/>
          </a:p>
          <a:p>
            <a:r>
              <a:rPr lang="it-IT" dirty="0" smtClean="0"/>
              <a:t>The first </a:t>
            </a:r>
            <a:r>
              <a:rPr lang="it-IT" dirty="0" err="1" smtClean="0"/>
              <a:t>populist</a:t>
            </a:r>
            <a:r>
              <a:rPr lang="it-IT" dirty="0" smtClean="0"/>
              <a:t> </a:t>
            </a:r>
            <a:r>
              <a:rPr lang="it-IT" dirty="0" err="1" smtClean="0"/>
              <a:t>government</a:t>
            </a:r>
            <a:r>
              <a:rPr lang="it-IT" dirty="0" smtClean="0"/>
              <a:t> in a </a:t>
            </a:r>
            <a:r>
              <a:rPr lang="it-IT" dirty="0" err="1" smtClean="0"/>
              <a:t>founding</a:t>
            </a:r>
            <a:r>
              <a:rPr lang="it-IT" dirty="0" smtClean="0"/>
              <a:t> </a:t>
            </a:r>
            <a:r>
              <a:rPr lang="it-IT" dirty="0" err="1" smtClean="0"/>
              <a:t>member</a:t>
            </a:r>
            <a:r>
              <a:rPr lang="it-IT" dirty="0" smtClean="0"/>
              <a:t> of EU</a:t>
            </a:r>
          </a:p>
          <a:p>
            <a:r>
              <a:rPr lang="it-IT" dirty="0" err="1" smtClean="0"/>
              <a:t>Trade</a:t>
            </a:r>
            <a:r>
              <a:rPr lang="it-IT" dirty="0" smtClean="0"/>
              <a:t> war </a:t>
            </a:r>
            <a:r>
              <a:rPr lang="it-IT" dirty="0" err="1" smtClean="0"/>
              <a:t>between</a:t>
            </a:r>
            <a:r>
              <a:rPr lang="it-IT" dirty="0" smtClean="0"/>
              <a:t> USA and the world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431204" y="6126163"/>
            <a:ext cx="628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What</a:t>
            </a:r>
            <a:r>
              <a:rPr lang="it-IT" sz="2400" dirty="0" smtClean="0"/>
              <a:t> </a:t>
            </a:r>
            <a:r>
              <a:rPr lang="it-IT" sz="2400" dirty="0" err="1" smtClean="0"/>
              <a:t>does</a:t>
            </a:r>
            <a:r>
              <a:rPr lang="it-IT" sz="2400" dirty="0" smtClean="0"/>
              <a:t> </a:t>
            </a:r>
            <a:r>
              <a:rPr lang="it-IT" sz="2400" dirty="0" err="1" smtClean="0"/>
              <a:t>this</a:t>
            </a:r>
            <a:r>
              <a:rPr lang="it-IT" sz="2400" dirty="0" smtClean="0"/>
              <a:t> </a:t>
            </a:r>
            <a:r>
              <a:rPr lang="it-IT" sz="2400" dirty="0" err="1" smtClean="0"/>
              <a:t>mean</a:t>
            </a:r>
            <a:r>
              <a:rPr lang="it-IT" sz="2400" dirty="0" smtClean="0"/>
              <a:t> for </a:t>
            </a:r>
            <a:r>
              <a:rPr lang="it-IT" sz="2400" dirty="0" err="1" smtClean="0"/>
              <a:t>health</a:t>
            </a:r>
            <a:r>
              <a:rPr lang="it-IT" sz="2400" dirty="0" smtClean="0"/>
              <a:t> and </a:t>
            </a:r>
            <a:r>
              <a:rPr lang="it-IT" sz="2400" dirty="0" err="1" smtClean="0"/>
              <a:t>health</a:t>
            </a:r>
            <a:r>
              <a:rPr lang="it-IT" sz="2400" dirty="0" smtClean="0"/>
              <a:t> care?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0167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019" y="1172878"/>
            <a:ext cx="3076575" cy="452437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624" y="1198450"/>
            <a:ext cx="3276377" cy="2372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sellaDiTesto 5"/>
          <p:cNvSpPr txBox="1"/>
          <p:nvPr/>
        </p:nvSpPr>
        <p:spPr>
          <a:xfrm>
            <a:off x="1223628" y="1162050"/>
            <a:ext cx="685800" cy="685800"/>
          </a:xfrm>
          <a:prstGeom prst="rect">
            <a:avLst/>
          </a:prstGeom>
        </p:spPr>
        <p:txBody>
          <a:bodyPr wrap="none" rtlCol="0" anchor="t">
            <a:normAutofit/>
          </a:bodyPr>
          <a:lstStyle/>
          <a:p>
            <a:endParaRPr lang="it-IT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193897" y="3718679"/>
            <a:ext cx="3429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A "</a:t>
            </a:r>
            <a:r>
              <a:rPr lang="it-IT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perfect</a:t>
            </a:r>
            <a:r>
              <a:rPr lang="it-IT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storm</a:t>
            </a:r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" </a:t>
            </a:r>
            <a:r>
              <a:rPr lang="it-IT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is</a:t>
            </a:r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 an </a:t>
            </a:r>
            <a:r>
              <a:rPr lang="it-IT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expression</a:t>
            </a:r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that</a:t>
            </a:r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describes</a:t>
            </a:r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 an </a:t>
            </a:r>
            <a:r>
              <a:rPr lang="it-IT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event</a:t>
            </a:r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where</a:t>
            </a:r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 a rare </a:t>
            </a:r>
            <a:r>
              <a:rPr lang="it-IT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combination</a:t>
            </a:r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 of </a:t>
            </a:r>
            <a:r>
              <a:rPr lang="it-IT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circumstances</a:t>
            </a:r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will</a:t>
            </a:r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 aggravate a situation </a:t>
            </a:r>
            <a:r>
              <a:rPr lang="it-IT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drastically</a:t>
            </a:r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endParaRPr lang="it-IT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The </a:t>
            </a:r>
            <a:r>
              <a:rPr lang="it-IT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term</a:t>
            </a:r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is</a:t>
            </a:r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also</a:t>
            </a:r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used</a:t>
            </a:r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 to </a:t>
            </a:r>
            <a:r>
              <a:rPr lang="it-IT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describe</a:t>
            </a:r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 an </a:t>
            </a:r>
            <a:r>
              <a:rPr lang="it-IT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actual</a:t>
            </a:r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phenomenon</a:t>
            </a:r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that</a:t>
            </a:r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happens</a:t>
            </a:r>
            <a:r>
              <a:rPr lang="it-IT" b="1" dirty="0">
                <a:solidFill>
                  <a:srgbClr val="002060"/>
                </a:solidFill>
                <a:cs typeface="Times New Roman" panose="02020603050405020304" pitchFamily="18" charset="0"/>
              </a:rPr>
              <a:t> to 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occur in such a confluence, resulting in an event of unusual magnitude.</a:t>
            </a:r>
            <a:endParaRPr lang="it-IT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981561" y="144705"/>
            <a:ext cx="68290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it-IT" sz="2800" b="1" dirty="0">
                <a:solidFill>
                  <a:schemeClr val="tx2"/>
                </a:solidFill>
                <a:cs typeface="Times New Roman" pitchFamily="18" charset="0"/>
              </a:rPr>
              <a:t>The changing health systems landscape is preparing for the “perfect storm”</a:t>
            </a:r>
          </a:p>
        </p:txBody>
      </p:sp>
    </p:spTree>
    <p:extLst>
      <p:ext uri="{BB962C8B-B14F-4D97-AF65-F5344CB8AC3E}">
        <p14:creationId xmlns:p14="http://schemas.microsoft.com/office/powerpoint/2010/main" val="49359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2"/>
          <p:cNvSpPr/>
          <p:nvPr/>
        </p:nvSpPr>
        <p:spPr>
          <a:xfrm>
            <a:off x="3444611" y="2432896"/>
            <a:ext cx="2451691" cy="1167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cs typeface="Times New Roman" panose="02020603050405020304" pitchFamily="18" charset="0"/>
              </a:rPr>
              <a:t>Demographic</a:t>
            </a:r>
            <a:r>
              <a:rPr lang="it-IT" b="1" dirty="0">
                <a:cs typeface="Times New Roman" panose="02020603050405020304" pitchFamily="18" charset="0"/>
              </a:rPr>
              <a:t> and </a:t>
            </a:r>
            <a:r>
              <a:rPr lang="it-IT" b="1" dirty="0" err="1">
                <a:cs typeface="Times New Roman" panose="02020603050405020304" pitchFamily="18" charset="0"/>
              </a:rPr>
              <a:t>epidemiological</a:t>
            </a:r>
            <a:r>
              <a:rPr lang="it-IT" b="1" dirty="0">
                <a:cs typeface="Times New Roman" panose="02020603050405020304" pitchFamily="18" charset="0"/>
              </a:rPr>
              <a:t> </a:t>
            </a:r>
            <a:r>
              <a:rPr lang="it-IT" b="1" dirty="0" err="1">
                <a:cs typeface="Times New Roman" panose="02020603050405020304" pitchFamily="18" charset="0"/>
              </a:rPr>
              <a:t>transition</a:t>
            </a:r>
            <a:r>
              <a:rPr lang="it-IT" b="1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Ovale 7"/>
          <p:cNvSpPr/>
          <p:nvPr/>
        </p:nvSpPr>
        <p:spPr>
          <a:xfrm>
            <a:off x="5732790" y="3851297"/>
            <a:ext cx="2327838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cs typeface="Times New Roman" panose="02020603050405020304" pitchFamily="18" charset="0"/>
              </a:rPr>
              <a:t>Professional </a:t>
            </a:r>
            <a:r>
              <a:rPr lang="it-IT" b="1" dirty="0" err="1">
                <a:cs typeface="Times New Roman" panose="02020603050405020304" pitchFamily="18" charset="0"/>
              </a:rPr>
              <a:t>differentiation</a:t>
            </a:r>
            <a:endParaRPr lang="it-IT" b="1" dirty="0">
              <a:cs typeface="Times New Roman" panose="02020603050405020304" pitchFamily="18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1242407" y="3860726"/>
            <a:ext cx="216000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cs typeface="Times New Roman" panose="02020603050405020304" pitchFamily="18" charset="0"/>
              </a:rPr>
              <a:t>Technological</a:t>
            </a:r>
            <a:r>
              <a:rPr lang="it-IT" b="1" dirty="0">
                <a:cs typeface="Times New Roman" panose="02020603050405020304" pitchFamily="18" charset="0"/>
              </a:rPr>
              <a:t> </a:t>
            </a:r>
            <a:r>
              <a:rPr lang="it-IT" b="1" dirty="0" err="1">
                <a:cs typeface="Times New Roman" panose="02020603050405020304" pitchFamily="18" charset="0"/>
              </a:rPr>
              <a:t>innovation</a:t>
            </a:r>
            <a:endParaRPr lang="it-IT" b="1" dirty="0">
              <a:cs typeface="Times New Roman" panose="02020603050405020304" pitchFamily="18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3444610" y="5047334"/>
            <a:ext cx="2261513" cy="9956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cs typeface="Times New Roman" panose="02020603050405020304" pitchFamily="18" charset="0"/>
              </a:rPr>
              <a:t>Populations</a:t>
            </a:r>
            <a:r>
              <a:rPr lang="it-IT" b="1" dirty="0">
                <a:cs typeface="Times New Roman" panose="02020603050405020304" pitchFamily="18" charset="0"/>
              </a:rPr>
              <a:t> </a:t>
            </a:r>
            <a:r>
              <a:rPr lang="it-IT" b="1" dirty="0" err="1">
                <a:cs typeface="Times New Roman" panose="02020603050405020304" pitchFamily="18" charset="0"/>
              </a:rPr>
              <a:t>needs</a:t>
            </a:r>
            <a:r>
              <a:rPr lang="it-IT" b="1" dirty="0">
                <a:cs typeface="Times New Roman" panose="02020603050405020304" pitchFamily="18" charset="0"/>
              </a:rPr>
              <a:t> and </a:t>
            </a:r>
            <a:r>
              <a:rPr lang="it-IT" b="1" dirty="0" err="1">
                <a:cs typeface="Times New Roman" panose="02020603050405020304" pitchFamily="18" charset="0"/>
              </a:rPr>
              <a:t>demand</a:t>
            </a:r>
            <a:endParaRPr lang="it-IT" b="1" dirty="0">
              <a:cs typeface="Times New Roman" panose="02020603050405020304" pitchFamily="18" charset="0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3492843" y="3851297"/>
            <a:ext cx="2245798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Health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Systems</a:t>
            </a:r>
          </a:p>
        </p:txBody>
      </p:sp>
      <p:sp>
        <p:nvSpPr>
          <p:cNvPr id="12" name="Freccia a destra 11"/>
          <p:cNvSpPr/>
          <p:nvPr/>
        </p:nvSpPr>
        <p:spPr>
          <a:xfrm rot="2008101">
            <a:off x="2746690" y="3362835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cs typeface="Times New Roman" panose="02020603050405020304" pitchFamily="18" charset="0"/>
            </a:endParaRPr>
          </a:p>
        </p:txBody>
      </p:sp>
      <p:sp>
        <p:nvSpPr>
          <p:cNvPr id="13" name="Freccia a destra 12"/>
          <p:cNvSpPr/>
          <p:nvPr/>
        </p:nvSpPr>
        <p:spPr>
          <a:xfrm rot="20266926">
            <a:off x="2738912" y="4840194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cs typeface="Times New Roman" panose="02020603050405020304" pitchFamily="18" charset="0"/>
            </a:endParaRPr>
          </a:p>
        </p:txBody>
      </p:sp>
      <p:sp>
        <p:nvSpPr>
          <p:cNvPr id="14" name="Freccia a destra 13"/>
          <p:cNvSpPr/>
          <p:nvPr/>
        </p:nvSpPr>
        <p:spPr>
          <a:xfrm rot="9548420">
            <a:off x="5761808" y="3321179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cs typeface="Times New Roman" panose="02020603050405020304" pitchFamily="18" charset="0"/>
            </a:endParaRPr>
          </a:p>
        </p:txBody>
      </p:sp>
      <p:sp>
        <p:nvSpPr>
          <p:cNvPr id="15" name="Freccia a destra 14"/>
          <p:cNvSpPr/>
          <p:nvPr/>
        </p:nvSpPr>
        <p:spPr>
          <a:xfrm rot="12254165">
            <a:off x="5757374" y="4832707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cs typeface="Times New Roman" panose="02020603050405020304" pitchFamily="18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159701" y="324581"/>
            <a:ext cx="685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cs typeface="Times New Roman" pitchFamily="18" charset="0"/>
              </a:rPr>
              <a:t>The waves </a:t>
            </a:r>
            <a:r>
              <a:rPr lang="en-US" sz="4000" b="1">
                <a:solidFill>
                  <a:srgbClr val="002060"/>
                </a:solidFill>
                <a:cs typeface="Times New Roman" pitchFamily="18" charset="0"/>
              </a:rPr>
              <a:t>of </a:t>
            </a:r>
            <a:endParaRPr lang="en-US" sz="4000" b="1" smtClean="0">
              <a:solidFill>
                <a:srgbClr val="002060"/>
              </a:solidFill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002060"/>
                </a:solidFill>
                <a:cs typeface="Times New Roman" pitchFamily="18" charset="0"/>
              </a:rPr>
              <a:t>demand </a:t>
            </a:r>
            <a:r>
              <a:rPr lang="en-US" sz="4000" b="1" dirty="0">
                <a:solidFill>
                  <a:srgbClr val="002060"/>
                </a:solidFill>
                <a:cs typeface="Times New Roman" pitchFamily="18" charset="0"/>
              </a:rPr>
              <a:t>and supply</a:t>
            </a:r>
            <a:endParaRPr lang="it-IT" sz="40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1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56530" y="1092254"/>
            <a:ext cx="6869229" cy="587189"/>
          </a:xfrm>
          <a:prstGeom prst="rect">
            <a:avLst/>
          </a:prstGeom>
        </p:spPr>
        <p:txBody>
          <a:bodyPr wrap="none" rtlCol="0" anchor="t">
            <a:norm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</a:rPr>
              <a:t>DEMOGRAPHY: </a:t>
            </a:r>
            <a:r>
              <a:rPr lang="en-IE" sz="2000" b="1" dirty="0">
                <a:solidFill>
                  <a:srgbClr val="002060"/>
                </a:solidFill>
              </a:rPr>
              <a:t>By 2050 over 1/3 of EU population will be over 60 years old (UN)</a:t>
            </a:r>
            <a:endParaRPr lang="it-IT" sz="2000" dirty="0">
              <a:solidFill>
                <a:srgbClr val="002060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1362839" y="2112579"/>
            <a:ext cx="7229368" cy="4382814"/>
            <a:chOff x="850731" y="1669389"/>
            <a:chExt cx="8045619" cy="4999971"/>
          </a:xfrm>
        </p:grpSpPr>
        <p:sp>
          <p:nvSpPr>
            <p:cNvPr id="521220" name="Text Box 4"/>
            <p:cNvSpPr txBox="1">
              <a:spLocks noChangeArrowheads="1"/>
            </p:cNvSpPr>
            <p:nvPr/>
          </p:nvSpPr>
          <p:spPr bwMode="auto">
            <a:xfrm>
              <a:off x="5086350" y="6115051"/>
              <a:ext cx="3810000" cy="451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60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521221" name="Line 5"/>
            <p:cNvSpPr>
              <a:spLocks noChangeShapeType="1"/>
            </p:cNvSpPr>
            <p:nvPr/>
          </p:nvSpPr>
          <p:spPr bwMode="auto">
            <a:xfrm>
              <a:off x="1604963" y="2320925"/>
              <a:ext cx="514985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it-IT" sz="1600"/>
            </a:p>
          </p:txBody>
        </p:sp>
        <p:sp>
          <p:nvSpPr>
            <p:cNvPr id="521222" name="Line 6"/>
            <p:cNvSpPr>
              <a:spLocks noChangeShapeType="1"/>
            </p:cNvSpPr>
            <p:nvPr/>
          </p:nvSpPr>
          <p:spPr bwMode="auto">
            <a:xfrm flipH="1">
              <a:off x="6754813" y="2293938"/>
              <a:ext cx="0" cy="326548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it-IT" sz="1600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3563888" y="1669389"/>
              <a:ext cx="3096344" cy="3914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t">
              <a:normAutofit/>
            </a:bodyPr>
            <a:lstStyle/>
            <a:p>
              <a:pPr algn="ctr"/>
              <a:r>
                <a:rPr lang="en-IE" sz="1600" b="1" dirty="0">
                  <a:solidFill>
                    <a:srgbClr val="002060"/>
                  </a:solidFill>
                </a:rPr>
                <a:t>% of EU population aged +60</a:t>
              </a:r>
              <a:endParaRPr lang="it-IT" sz="1600" dirty="0">
                <a:solidFill>
                  <a:srgbClr val="002060"/>
                </a:solidFill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7524328" y="2852936"/>
              <a:ext cx="720080" cy="3914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t">
              <a:normAutofit/>
            </a:bodyPr>
            <a:lstStyle/>
            <a:p>
              <a:pPr algn="ctr"/>
              <a:r>
                <a:rPr lang="en-IE" sz="1050" b="1" dirty="0">
                  <a:solidFill>
                    <a:srgbClr val="002060"/>
                  </a:solidFill>
                </a:rPr>
                <a:t>Million</a:t>
              </a:r>
              <a:endParaRPr lang="it-IT" sz="1050" dirty="0">
                <a:solidFill>
                  <a:srgbClr val="002060"/>
                </a:solidFill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23" t="34687" r="55772" b="39614"/>
            <a:stretch/>
          </p:blipFill>
          <p:spPr bwMode="auto">
            <a:xfrm>
              <a:off x="850731" y="2111102"/>
              <a:ext cx="7522135" cy="45582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CasellaDiTesto 15"/>
            <p:cNvSpPr txBox="1"/>
            <p:nvPr/>
          </p:nvSpPr>
          <p:spPr>
            <a:xfrm>
              <a:off x="2780184" y="2468467"/>
              <a:ext cx="567680" cy="240453"/>
            </a:xfrm>
            <a:prstGeom prst="rect">
              <a:avLst/>
            </a:prstGeom>
            <a:solidFill>
              <a:srgbClr val="FEF2E2"/>
            </a:solidFill>
          </p:spPr>
          <p:txBody>
            <a:bodyPr wrap="none" rtlCol="0" anchor="t">
              <a:noAutofit/>
            </a:bodyPr>
            <a:lstStyle/>
            <a:p>
              <a:pPr algn="ctr"/>
              <a:endParaRPr lang="it-IT" sz="1600" u="sng" dirty="0">
                <a:solidFill>
                  <a:srgbClr val="002060"/>
                </a:solidFill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2747570" y="2324451"/>
              <a:ext cx="567680" cy="240453"/>
            </a:xfrm>
            <a:prstGeom prst="rect">
              <a:avLst/>
            </a:prstGeom>
            <a:solidFill>
              <a:srgbClr val="FEF2E2"/>
            </a:solidFill>
          </p:spPr>
          <p:txBody>
            <a:bodyPr wrap="none" rtlCol="0" anchor="t">
              <a:noAutofit/>
            </a:bodyPr>
            <a:lstStyle/>
            <a:p>
              <a:pPr algn="ctr"/>
              <a:r>
                <a:rPr lang="en-IE" sz="1600" b="1" u="sng" dirty="0">
                  <a:solidFill>
                    <a:srgbClr val="002060"/>
                  </a:solidFill>
                </a:rPr>
                <a:t>1950</a:t>
              </a:r>
              <a:endParaRPr lang="it-IT" sz="1600" u="sng" dirty="0">
                <a:solidFill>
                  <a:srgbClr val="002060"/>
                </a:solidFill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6423670" y="2444677"/>
              <a:ext cx="567680" cy="240453"/>
            </a:xfrm>
            <a:prstGeom prst="rect">
              <a:avLst/>
            </a:prstGeom>
            <a:solidFill>
              <a:srgbClr val="FEF2E2"/>
            </a:solidFill>
          </p:spPr>
          <p:txBody>
            <a:bodyPr wrap="none" rtlCol="0" anchor="t">
              <a:noAutofit/>
            </a:bodyPr>
            <a:lstStyle/>
            <a:p>
              <a:pPr algn="ctr"/>
              <a:endParaRPr lang="it-IT" sz="1600" u="sng" dirty="0">
                <a:solidFill>
                  <a:srgbClr val="002060"/>
                </a:solidFill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6512659" y="2324451"/>
              <a:ext cx="567680" cy="240453"/>
            </a:xfrm>
            <a:prstGeom prst="rect">
              <a:avLst/>
            </a:prstGeom>
            <a:solidFill>
              <a:srgbClr val="FEF2E2"/>
            </a:solidFill>
          </p:spPr>
          <p:txBody>
            <a:bodyPr wrap="none" rtlCol="0" anchor="t">
              <a:noAutofit/>
            </a:bodyPr>
            <a:lstStyle/>
            <a:p>
              <a:pPr algn="ctr"/>
              <a:r>
                <a:rPr lang="en-IE" sz="1600" b="1" u="sng" dirty="0">
                  <a:solidFill>
                    <a:srgbClr val="002060"/>
                  </a:solidFill>
                </a:rPr>
                <a:t>2050</a:t>
              </a:r>
              <a:endParaRPr lang="it-IT" sz="1600" u="sng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026" name="Picture 2" descr="http://cleantechies.com/wp-content/uploads/2014/10/eu-flag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9322">
            <a:off x="186089" y="1776551"/>
            <a:ext cx="1458162" cy="810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tangolo 17"/>
          <p:cNvSpPr/>
          <p:nvPr/>
        </p:nvSpPr>
        <p:spPr>
          <a:xfrm>
            <a:off x="1683882" y="234741"/>
            <a:ext cx="5670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cs typeface="Times New Roman" pitchFamily="18" charset="0"/>
              </a:rPr>
              <a:t>Demand</a:t>
            </a:r>
            <a:endParaRPr lang="it-IT" sz="40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99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1" y="136454"/>
            <a:ext cx="2406005" cy="64225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igura a mano libera 2"/>
          <p:cNvSpPr/>
          <p:nvPr/>
        </p:nvSpPr>
        <p:spPr>
          <a:xfrm>
            <a:off x="6192442" y="5319713"/>
            <a:ext cx="1350169" cy="30684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67500" tIns="35100" rIns="67500" bIns="35100" compatLnSpc="0">
            <a:spAutoFit/>
          </a:bodyPr>
          <a:lstStyle/>
          <a:p>
            <a:pPr>
              <a:tabLst>
                <a:tab pos="0" algn="l"/>
                <a:tab pos="336689" algn="l"/>
                <a:tab pos="673649" algn="l"/>
                <a:tab pos="1010610" algn="l"/>
                <a:tab pos="1347570" algn="l"/>
                <a:tab pos="1684530" algn="l"/>
                <a:tab pos="2021490" algn="l"/>
                <a:tab pos="2358450" algn="l"/>
                <a:tab pos="2695410" algn="l"/>
                <a:tab pos="3032369" algn="l"/>
                <a:tab pos="3369330" algn="l"/>
                <a:tab pos="3706289" algn="l"/>
                <a:tab pos="4043250" algn="l"/>
                <a:tab pos="4380210" algn="l"/>
                <a:tab pos="4717170" algn="l"/>
                <a:tab pos="5054130" algn="l"/>
                <a:tab pos="5391090" algn="l"/>
                <a:tab pos="5728050" algn="l"/>
                <a:tab pos="6065009" algn="l"/>
                <a:tab pos="6401970" algn="l"/>
                <a:tab pos="6738930" algn="l"/>
              </a:tabLst>
              <a:defRPr/>
            </a:pPr>
            <a:r>
              <a:rPr lang="it-IT" sz="1600" dirty="0">
                <a:latin typeface="Arial" pitchFamily="34"/>
                <a:ea typeface="Arial" pitchFamily="34"/>
                <a:cs typeface="Arial" pitchFamily="34"/>
              </a:rPr>
              <a:t> </a:t>
            </a:r>
          </a:p>
        </p:txBody>
      </p:sp>
      <p:sp>
        <p:nvSpPr>
          <p:cNvPr id="30723" name="CasellaDiTesto 3"/>
          <p:cNvSpPr txBox="1">
            <a:spLocks noChangeArrowheads="1"/>
          </p:cNvSpPr>
          <p:nvPr/>
        </p:nvSpPr>
        <p:spPr bwMode="auto">
          <a:xfrm>
            <a:off x="60902" y="195947"/>
            <a:ext cx="12522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4400" dirty="0">
                <a:solidFill>
                  <a:srgbClr val="FFFF00"/>
                </a:solidFill>
              </a:rPr>
              <a:t> </a:t>
            </a:r>
            <a:r>
              <a:rPr lang="it-IT" sz="4400" dirty="0">
                <a:solidFill>
                  <a:srgbClr val="173457"/>
                </a:solidFill>
              </a:rPr>
              <a:t>70s</a:t>
            </a:r>
          </a:p>
        </p:txBody>
      </p:sp>
      <p:sp>
        <p:nvSpPr>
          <p:cNvPr id="5" name="CasellaDiTesto 3"/>
          <p:cNvSpPr txBox="1">
            <a:spLocks noChangeArrowheads="1"/>
          </p:cNvSpPr>
          <p:nvPr/>
        </p:nvSpPr>
        <p:spPr bwMode="auto">
          <a:xfrm>
            <a:off x="3683235" y="227477"/>
            <a:ext cx="18189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4400" dirty="0">
                <a:solidFill>
                  <a:srgbClr val="FFFF00"/>
                </a:solidFill>
              </a:rPr>
              <a:t>  </a:t>
            </a:r>
            <a:r>
              <a:rPr lang="it-IT" sz="4400" dirty="0">
                <a:solidFill>
                  <a:srgbClr val="173457"/>
                </a:solidFill>
              </a:rPr>
              <a:t>2018</a:t>
            </a:r>
          </a:p>
        </p:txBody>
      </p:sp>
      <p:pic>
        <p:nvPicPr>
          <p:cNvPr id="6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903" y="0"/>
            <a:ext cx="3604909" cy="657909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23929" y="5690283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3138540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QTEhUUExQVFRUXGB0XGRgXGB8dGRgWHBQYFxogHBoaHSggGBomGxYUITEiJSksLi4uFx81ODMsNygtLiwBCgoKDg0OGxAQGzckICQsLC8sMCwsLCwsLCwsLCwsLCwsLCwsLCwsLCwsLCwsLCwsLCwsLCwsLCwsLCwsLCwsLP/AABEIAMMA9QMBEQACEQEDEQH/xAAcAAABBQEBAQAAAAAAAAAAAAAAAgMEBQYHAQj/xABEEAACAQIDBAYGBwYGAgMBAAABAgMAEQQSIQUGMUETIlFhcdEyUoGRkqEHFBVCU7HBIzNicoKyFjRz4fDxJKJDRGMX/8QAGwEBAAMBAQEBAAAAAAAAAAAAAAIDBAEFBgf/xAA5EQACAQIDBQYFAwQCAgMAAAAAAQIDEQQhMQUSE0FRFCIyYYGRUnGhsfAGwdEVM0LhU/EjohZDgv/aAAwDAQACEQMRAD8A7jQBQBQBQBQBQBQBQBQBQBXHJIDck6rxIHiaz1MXSp+KSXqTjCUtEMNtKMffFZJbXwsf80WLDVHyG/teLt+VU/13CfF9CXZKvQPteLt+VP67hPi+g7JV6C12lGfvCro7Ywsv80ReGqLkPx4hW4MD7a108XSqeGSfqVypyjqh29aFJMgFdAUAUAUAUAUAUAUAUAUAUAUAUAUAUAUAUAUAUAUAUAUYKvaG1ghyqLt8h5187tHbkaEuHTV5fRGyhhHNXlkinnx0jcWPgNK+Xr7TxNbxS9sj0IUKcNERiaw5stK3Zu38PO5jilV3AvYX1F7XF/SF+YrTWwVejFTqRsn+Z9CuFaEnZMsqyll0e0FzyguFdBJgxrrwY+B1FbaG0sTR8MvfMqnQpz1RbYDa4YhX0PbyPlX0+ztuxrSVOqrP6P8AgwV8I4Lejmi2r6NO5iCugKAKAKAKAKAKAKAKAKAKAKAKAKAK5dAL1zeQPL03kD2u7yAV24PDUZK6BkMWmWRlPEG/iDzr842jhKmHrPf0byfU9yjUjOKsNV55cM47D9JFJHe2dGS45ZlIv86spT3Jxn0afsRnHei0Z3DQYz6u0LYeAdHAY0YuT0jDQaADIhHEX416U54XjKqpvOV3lov3ZmUam6425FVs3dabOoljHRCSVsuYWVXw4UDKNAOk5CtdbaNLdbpy71oq9uale935FcaEtGss/sS9jbDnRoGnTpWWKJAxk1gdC2c/xXBHDjwNU4nGUZxmqT3byk9PEnay8rfTVEoUppq6/wBFf/hLEdHKpzM7yIWJcZZAMR0hIAF75NNT3cBWn+p0N+LWSSdsndd21umvReZDgTs/zmdAiiVAFQBVGgA4AV87KUpO8ndm6KsrCqiSIW1dpJAhZjqdFXmx5Wrfs/B1cTWSgsk830Ka1WNOOZsd3pHbDRNILOV1/T5Wr9GhlkeIywZgONScloRbSV2QZ9rxLxcHw1/Kro0K09I++R5lfbOCoZSqJvyz+xEbeSPkrH2Dzq5YGs+a/PQ86f6qwadlGT9F/Igbyp6jfLzrv9Pq/EvqVr9WYa+cJfT+R2PeKI8cw8R5VCWCrrSzL6f6nwU/FePzX8XJ2Hx8b+iwPdz91UThUh442PWw+0MNiP7U0/Ln7Eqopp6GwK6AoAoAoArjdgUG1t64YSVF5HHJeAPeeVeZiNp06Tss2ephdlVqy3nkvP8Agy20t/5FF/2UKk2BY3+ZsL15r2liKrtTj+56a2ThqSvVl+xXPvXO9v8AyPSHVy26w52tWWWLxLvdvLU2QwODVrRTvoMPtmYEAzyAngM518Ndap49Zq+88i94fDRaTgs/JAu0phwlk+M+dR49X4n7sm8NRf8AgvZDsO3cQNVnc/1X/OrFiq8f8mVvBYaa8C/PkTsPvZiV4uG/mXyq6G0q8edzPPZOGlyt8mXOA36HCaO38SG/yPnW6jtjlNHn1thPWlL0f8l5Ph4MbGGVr24Opsyn/nI16cXSxEMrNM8WpSqUJ7slZlHiti4uK+QpOvYeq/kTXlYjYOGqZxvB+6LYYya1zK2baTx/vcPKneBce8V5dT9N1l/bmn9DRHHR5oQu8EHNmXxUj9Kyy2DjY/439SxYuk+Y4m3MOf8A5VrPLZWMjrTZYsRTeSYk7ew/4q0WycY//rZztFLqNPvJhxwYnwUn9K0R2DjZf42+bIPF0lzG/wDEWbSKCWQ8tLVrp/pqu/HJL6lcsdDkh6HCbRn9GNYFPNtW+flXp0NgYWnnNuT9kZ54yo9Mi72HuPHE4lnYzy8btwFe1CmoR3YLdRlcm3dlztTbKxdVes/ZyHj5Vuw+ElVz0j9z5/au3qWDvTh3p9OS+f8ABi959uyJBLM3WyLcLwW/L2XNemqVOhBuKPju1YjaeIjTrTyb05L0M1tDG4uCHO8kUhaSILkTKQHkAZbEkEWOhpKVSEbt30LaFDB4ituQi42Ur3d9E2novVEuHebNIsQhbOWdWBYWUx2JN+YIN9Kkq93u2zz+hRPZe7TdVzW7aLWTz3v9jcu96KjP0b2ys8eo/aKsgja3qm558q48Qkr2/wBk47HnKSjvK90nr3W1dfPLoJl3nHSKrK8ZWQo46pFuh6UG/Za3DnR187PLP9rnY7LfDcotSvFNar/Ld+/UudlY4zJnMbICAy3IOZSLg6cD3VbCW8r2PPxNBUZ7qldrW3JovsBtiSPS+Zew/oeVZ62Cp1M1k+qPSwG38VhbRb3o9H+z5GowGPSUXU68xzFeTUpzpS3Z/wDZ99gdoUcbT36T+a5r5kuuG0KAKAg7bikaFxE2V7aH9O69ZcXCcqbUHZmjCzpwqxlUV0cjtXx04Sg7SVmfdQnGa3ou6KXeWMk4dujaRUlzMqrm0yMOHPUiteCatNb1m45XduaMOPi24Pduk8+fJlfBDMhzJG6oxmcRiwKgqmUHkpJDEeNaZypSVpSTa3Vf1d/nbIzQhVg7xi0nvO2nJW9W7kdI5mZDIs2VZGItcsEaHkTr6VWOVJJqDV2l0tdS9tClRqtpzTsm+t7bvvqSY0xhaDOzL1EvYXGbMc+axsDltqfZVTeFUZ7qvm/blb1LksU5Q3nyXL3v6DCYSdIESPpE68mc2LMDfqEC+q8+Nu2rHUozquU7PKNtF8/X8RWqVaFJRjdZyvq/l6FmgmGJW/SOpAv91V6mp4kML8uN6yvhOg7WT928/dfY1LjKur3a9ksvr9y9rzz0yz3W2o0WKRE1zkKyj1e09luNe5smjUTc9I/c8Dbdak4qnrK/sdVVwdOfZXvqSZ83Y9tXXBM4My4ONvSRT4qDXOGjtzJ7/bPhjwrMsaqxZQCBY6ms2Juo2uX4dXmL3M2Th5MMrGJS1yDcc/8Aq1XK8nryKZKzZpItlwrwiQf0ip7nmcJSRgaAADupw0cFVJJIFdtvG9FGSPSOgq3D0uLU3Xos2eTtrHvB4Vyj4nkv59DGk172h+YNtu7G5og6lWAKkWIPAg0aurM7CcoSUouzRUw7sYZVKhDYsrEliT1GzILk6KDy4VUqEErWN09qYmck3Lk1ouas/V9RzA7Mw5fp4+sSztmDXGZuq/5WrsYQvvIjWxWIUOBUyVkrW5LNfcS27WHIcFNHFiLmwBYOQvqgsLkDia5wYZ5HVtPEpxalp5eVrvrZZK462wYDJ0hS7Zs3HS/R9Hw/l0rvCje/50ILH11T4aeVrel977j+ztmxwAiMEA9rE2A0AF+AHZUoQUdCqviald3n9rfjJdSKB7CYlo2DLxHzHZVVekqsHFm3Z+Nng68asfVdVzRt8DihIiuOBHuPMV4Cum4vVH6tTnGpBTjo0mvUfqRMKAK41cGb27ulHOS6Exv2jgT3is1bDQqK01f7mihiatF3pysZHG7qYuPgqyDtU2PuNebU2TRl4ZNfPM9WntyqvHFP6FRNBMnpwyL/AE1mexqn+MkzXHbtJ+KLQwcRbirjxU1X/SMR5e5cts4bz9jw4odjfCa4tkYjovc69s4Xq/Y8GJJ4JIf6anHY1d6tIrltvDrRN+hJgwmJk/d4eQ35nQVfHYyXjmZ57eX+EPdltgtycZLbpGWFedtTW2ls/D080t5+Z59bauIq5XsvI2m7e6kOEF16zni7cfZ2VvUW9TzW+Za4/B9INCVYei68VP6jurk4XOxlYoo942gfosYuXkswHUbxH3T8vCqVUcNdCzhqWcPY0kUgYAqQQdQRqCK0xmpaFTVjGfSlLaCNe2T8lNY8WzThV3mO/RlPfDsvqv8AmB5VdRd1F+RVWVps2NaCoKACa43YGd3rvZDy1rbs5rfkvkfI/q2L4dOXK7M7XrHw4UB43CgWpz6LB4uOCRVSUFoXCBdMsn1l2vx6pKkG9YVGootJcv3Pq5VsJUrxlKSykr35rcS9bNEqHDYtWWS8oPTyA5mOQRdEcpI4Zc1taklUTv5v2sUTqYSUXCytuRtZZ729nZ9bD+5+JdpyCzt/46Fsz5h0pc5iLEgA207q7QbcvT6le1acI0LpJd92srPdtkn8vubGtZ8+FAFAXu42IzJMOSykD3C/zr5/ENcd2P1bZMZRwVJS13UaeonoBQBQBQHhNRk0tQU+0N58JDpJPGD2A3PuFZp1qa1PQobMxdbwU37WM9jvpHwA4K8vgg0+IiqHiYLQ9Ol+mcbPxWXzf8XKs/SZhr6YQ/8Ar5VDtS8zUv0pWt/cXsxafSnAOGGca8io/Snal0O//E6v/IvZlhhfpRwjeksqeKg/2k1OOLh0M1T9L4yPhafr/KLzAb5YKWwWdATybqn51ojioM86tsbG0vFTfpn9i9RwRcEEHgRwq9TTPMcWnZiqmcIm0tnRzoUkW4PyquULnU7GBxWHxWzGzRHPATfKdV48/VPeKyShKDvD2/g1RnGplPXqVe9+8S4wQ5VKlQ2YHgCbWsefA1RUqb5fRpOFy8+iyb96vgf0rVh33F6mXELvnQa2GchbU2pHAuaRrX0VRqzHsUczVU6qiTjBy0KjBYyXEPcjKoN8g1C9hc/eb+HgO/jUEnrL2OtpZR9y22rgukjK8xqPGtFKo6M1NevyPO2jgo4yhKlL0fR8jFMLEg8Rp7a+ghOM470dD8sxGHqYeo6dRWaKbeLaUsRgWEIWlk6Pr3sOqWv1deVQqzlGyjzZqwGGpVlUlVbtCN8rX1S5kHD7zkNlmyoyNIsgUFgciZrqeQIINiDUFXztLzv6Gmey0471K7TUXG9l4naz9SU+9UCxLK2YKxyqCNW0vca2IsDzqTrxUd4ojsqvKq6Ss2ld+XIebeGG8Q62WW2R7dU5lzAdvAdld40cvMrWzqzU3zje655OzIuE29hUikkRckatYkIAGYtlFrc79tRjVgk2tC+rgMVOpGnJ3k11vZJX+wtN68O3RZSzGW5AUXIytla/eCeArvHg7W5kHsnER396y3bXu+quvdF6KuPNK/a20OjAVOtK+iqOOvPwFZsTXVOOWp7WxdlSxtVOS7i1fXyRut0tknDYZUb0z1m/mNeHHN3P0y1lZF1UwFAFAY7fnf6HZ6kW6WbTqA2AvzY8h3cayzr97dWp6WH2bUqUnXllBc+udsvyxyTbm/OIxTsskpCAA5UNksTa1hx9t6wT4kkm+fI+zwdHZ+FqyhGK7qT3nZ69PP5FMcUmnWHW4d9U8OWeWh67xlBbt5rvaeY3JtCMEDNe7ZdO2pKhN8vMoqbUw0JKO9e8t3Lr5juIxCoLk9tu+wvUIQc3ZGjE4qnh4b031t52VxqLHKRckKNOfaL1OVGSdlmZ6W0qUob83urLn1Vx36wtwMwudR31Dcla9jT2qjvKG8rvTzPBi01OYaca7w5dCKxuHak1Nd3Ustkbzy4YhoZygJ4X6p15qdKnHiReXIyYqGAxME6tnvZJ8/c6ruj9IyTkRYgCKQ2AYeg5P9prZRxd8pHym1P07PDp1KHej05r+TfVvTufMiJYwwIYAg6EHsrko3Bx7fPAxw4po4xZcoNuwm5ry6/iPRw99zMs/ozltiGHah+VjV+HlaD+ZTil3kzR7x76pFeOC0kvAm/UTxPM9wqc67b3Y6kIUct6WSKLd/Z02LkMrsTyaU9nqoOQqcKe5m85EZ1L92OSOh4LCLEgRBYD5+PfV0Y82Ukipgpdt7D6XrxnLJ8m8fOu0qs6LvHToYcfs6hjYbtVZ8nzRz/eXZWfIs5lw7RvnSRLWzWI0YgjgTxr0FiqVZK7s0fLPY2LwEpOjFVIyVmn0+V19xnC7vQgoyu5K5znzAl2kXKxY2424W4VqjSg7NPr9Txa+NxEd6FSFr7uVmklF3SSEf4Shy2zPm6TpA/VuGy5TYZctsvK3fxp2eNvqc/q9bevZWtu2z0vfW99fPy0HJ92ImlWTM4K5CBcWumg5XGl7gaV10It3/MiMNqVY03TsrO//trzEvurC3S5i7GTLckjTI2ZbWFiQeZuacCLvfmdW1a0dzdSW7f6qz59OSsN7S2RAI0jlmYKmvFQXN73IC6G/NbVCoqcUlJmjB1MZUqSnRp3b8nZctb/AHuSosdLOejwkTNyzsOqPP21mrY9JWh7nsYD9LtvfxT/APyv3Zr91tz1gbppm6Sc8SeC+FeZKUqjuz7ClShSgoQVkuRrKmiYUAUBVbz7WGFw0k1rlRoP4jovsuRVGIqbkbm3Z+EeKxEaXXX5cz5x2sGnDF2uzm7Mdbm9zXkU6m7PeZ+lYvAxrYbs8O6svZEGXZQuxWyg5bADmpvrVscS7JPPX6mGrsSDnKVO0U92yS5xd8/mezbOJAAYAAai2l737fzpGuk22jtbZM5wjCM7JLNWdr3vdZ/e4oYAgDrC4kL8O0nT3Gousm3lysWR2ZKMIpSzjUc9OreXs9RzGYQuQQQDlK6i+jfrpUadRRVmuj9i/G4GVeSlCVnuyjmr5S/cjjZhAIuL6WNuFltproas7Qr6GJbIkoNKSvlZ2eVlbKzyY4Nn9cNmvoL3Gt15jW1R4/d3bfjLlspquqrlfKN7rO8dGs7fQQuzTdiWDEi2o7GuOffyqTrqySViqOyZ70pTmpNq2afJ3XP7W8hY2ZfLme5AI1FxYm/Dj86Kuk3ZWI1tk1HGL3t5pNNPRpu+WfLlf1LRsOQLjUdo/wCaVnaZ6VLG0pPhy7sujyf+zs30Y7wHEYfo3N5IurftW2l++vVws245nwG3sHHDYtqGkldeptK1vQ8U41vrNmxsx7CF9ygV5FV3kz06KtBFMuJKA2YrfQ25g8q7TUpd2PM7UcYrelyNVufui89pZgUi4heb+PdW+nTVNWjqYKlVzd2dQghVFCqAANABV0Y2KhypAKAKARLErCzAEHkRcVFwTBQY7c3DObhTG3bGbVG8oaMjOEZq0lf5lHjt1hF/94p2ByP1N6PaEoav6mOeycHU1pL2KOeEA2+vg+A/2p/Vo/8AIV/0LBf8SFYbAYaT97tB/CxFUy2pGX+X1saaezcNT8NNL0L/AGNsDZgN1kSRv43F/dpUY4qM/wDI17tjaYeBEFkAUdgFhV8d04O1acCgCgCgIe19nrPC8T8HUjwPI+w1VVhvRsX4bESoVY1IapnzvtbZz4eV4pBZlNu4947q8ScHB2Z+q4PF08VSVWm8n9PJkGV7KT2C9cirtItrVOHTlPomytj2g5IUZblrXtyKFuF+6tToRSv5fvY8KltSvUmqatdyte3Jxck7X8uo1PtFmjNrKclye05rdX3VKNCMZ9c/y5nxG1a1XDO1ovcu31d7d0nY7EsiqRbvv2Wvw51RSgpNpnrY/FVKFOMoW879EuSur+ZFOMcFyCD1kABHDNbzq3hQaS8n9Dz3j8RGVSSkmt6mkrab1s/qOtjWD5dNCFPaSRe47qgqUd2/r/o0y2hVVZ03bJqL6u6vvLyX85kfC49hETxIAtfUm5tm8PKralGLn87/APRhwm060MI21dxUbXzbu/F8vx2LLBylluwAOvA99ZakVGVke9gq061JSqKzz08ufMlQyFTobVGN27IYylh50m66W6ub5Gz3XxuJw4M8Ud14NdTlYeI4V6apThFJO/kfmletSrVHrbRN5u3mbrZW/sElhKDC3fqvv5e0UWJysyiWHks45nOdrT9JPK975nYg9ovp8rVjk7s2wVopHmykBmjDajOPzq/Cu0/QpxK7h3RFsLCvQprunnsVUwFAFAFAZ/eLeqLC3X05PUB4fzH7tYMTjo0slqTUbnP9qb34ma4z9Gvqpp8+JrxquNq1OdiaikULG5udT2msjdyQUAUB5QE/Z22Z4P3UrKOy91+E6VdTr1KfhZxpG12Dv+GITEqFPrr6PtHKvUw+0r5TIOHQ3EUgYAqQQdQRwIr14zUldFdhdSAUAUBnt6t1IsYvW6rjg3n3VnqUVJWaNmDx1bCT36Tt9n80ci29uhPhicykr6wGh9tYZ4SWsHf7n2OD/U9Cot3ELdfujOnC5fu2t3VnkprxXPcw88JUs6Li/lYQYV4ZR7qhvy6l7w9JqzirfIU6A8QD40Ta0JzpwmrSV/meGMdg/wCuFN5nHSpt3cVy5dNPY9KC97C/bXLu1jrpwct62fXmAhHqjs4cuyprfloU1Hh6S79krWzssuhKwmBZyFRSeQCi9aIYSpLOWR4uJ/UWDw8d2j3nySyXub3df6Onch8R1E9T7zePZW2lShT8Gb6nx+P2riMa/wDyO0ei0/2dTw+DREEaqAoFrcrVdw1zPNuZTejcyJ1aWM9GygsR902F/ZVNWmmu8W0qkovI5jXnHpDuFfK6nsIPzq2g7VEVVleDO1rtiAKC00SmwNi6jl41ujVjFWZ5+5J8iJLvZg14zp7Ln8hXHiYklQn0Icm/WF+6Xc/wodaj2pPQl2efME3vDejC/ixVf1J+VTU6ktERcIrVkTePet4oeqFEj6DUmw5ngNay42vKjDXNnEk3kc0dySSSSSbkniTXz7bbuyw8rgK2eaV5XjjdY+jUMSVzZi1+8WXStUI0401Oavdta2tb9zmdyvbbcpR2ChcsSOD/ABF8p0PEGxtWhYSmpRTd7ya9Ejm8TJtuBMwZDnD5Mt736me9wOyqY4Nys08mr/Wx25Iwm0OkcqEIAVWJJsRmFwMvG9V1KG5Deb5te3mLk6s50KA1e4+8ZgkEUh/ZNwv9xu3wPOvRwGJcZKD0ZCSOpA19CndFR7XQFAFAJdARYi4qLimCl2julhZvSjAPaulR3WdTs7oz+K+jKEk5ZHXxANVypp6xRsp7QxVPw1GvUq5forJOky+6oOhT+E1R27j0rcT7CP8A+Vve/TL7q5wKfwnXt7HtW4n0RLw/0Wr9+Y/0rVipwWkTNPaeLn4qj9y3wf0dYVNWzOe86f8APbViUuWRilJyd5O5pMBsqGEWjjVfAa++u7l9SJNqSVgFdBV70TZMJO3/AObD2kWH51RiHaBZSV5o4kK8s9Q9oBzAYGab9zCzd9tK1rCc5MySxS5I0mz9wcU9i5SMe81bGjTWiuUyxE2abZ+4MaW6SR37h1RVyT5KxU3fU0WD2LDH6MY8TqfnXd1vVkTnf0kufrYB4CMZfaTf5/lXz+0Mqli6OhlawEgoCFjsJDIyiQDObhdbFgNSNOI7qvpVKsItw05nLIZxC4bLmZkCsOivmsCFPD2EeypweI3t1J3WenXn6jI8xBw2YhnUO5VvTsScuVSCDpppXYLEbt4rJXWnqxkT4sMqksosSAD4KLCs8qkpJRb0/c6O1ABQAp1qUPErA7NunizLhYmPG1j7NPytX1sNShlxVhwKAKAKAKAKAKAKAKAKAKAKAKAzf0hTZcFIPWKr72HlWTFPul+HV5o5HXnnohQHXtw2BwcdraEg27b+Vq9WKu7voeTLJ2NFVxEKAKAxX0kbHMkazoLmPRgPUJ4+w15O0cO5rejqiyDObV4RYFAVm0sGzzREaZVc5vVe3V+daqFWMKUk+dsuq5nGsyuwOFljCO8Jc2kUoCLqWkzAjNoQe2tVWpTneEZ28Oeedla2XM4ri8Th3zSAYckSRIgtlyoQDcEnkL8hUYThuxbqeGTfO7BJiwsizoeuy2AYk2UAJY2sddeRHtquVSnKi1knn89fzNMWzLisJIKA8AJKqouzGwA7a3YHDurUu9ERk7I7fu/gehw8UZ4qov48T86+ihndlRYVM4FAFAFAFAFAFAFAFAFAFAFAFAYv6UZbYeNfWkHyUmsOLZqwq7xzOsRuCgOo/RpNfDMvqv8AmB5V6dF3UX5HmVVabNfWgqCgCgEugIIOoOlRlG6BzfencxkLSQAsh1Kjivb4ivKxOAU3eOT+jLFIxjLbjXj1KM6btJWJp3PKrOhQBQBQHldUW3ZAIFaRgkSl2OmnD316WH2bOXeqZL6kHPodL3K3N+r2mm60xGg5J/vXswgkt2Ksits2lXo4FAFAFAFAFAFAFAFAFAFAFAFAFAc7+lWXrQL3M35AfrXnYp9424VZNmDrKawoDoP0WTaSr4H8xXoYd9xep5+IVps39azOFAFAFAFcauCm2tuzh8Rculm9ZdD/AL1W4ZWO3Mrjvo6bjFLp2OP1FZZ4OjLWPsSUmU+I3Gxi8AjeB8zVEtnUHo2ju+xj/BuN/DX2kedc/ptD4n+eg32SYNwcW3pMifMirY4HDrlc5vMu9n/RrGNZ5WfuGgrXCCh4I2It9TYbM2RDALRIF7+fvqzcvqCdUzgUAUAUAUAUAUAUAUAUAUAUAUAUAUByv6TJr4tR6sQHtLMfytXlYh3mehhl3DJ1SaAoDY/RlLbEOvah+RFbcO+56mLFLvI6fW4yBQBQBQBQBQBQBSwCuWQCugKAKAKAKAKAKAK5cBS4ClwFLgKXAUuApcBS4ClwFLgKN5A45vvNmxs3cQvuUV5NV3mz06CtBFFVZaFAaDcObLjI787j3qR5VqwzykjLilkmdgr0E8jCFLgKXAUuApcBS4ClwFLgKXAUuApcBS4ClwFLgK6BrEvZSRWbFzcabaJ00nKzKw4iT1vlXkrFy5s2cOn0EtinGpYAd9q72t9TvDp9COdsdj5v5VzfkLVLjzHBh0PBtWQ8Fc/0gfmadol1+odKmhz67P8Ahv8A+nnTtEupHdpflzw4+ccY5PYFP607RLqNyl+XEPtdl9LpFtzMZt7wLUVeb5nXCklf9zyPbYb0ZAfC1O0S6lf/AIug/Hj2PBx7qdpkSiqT5HmJ2kYxmeRVHabD/uuLEyehPhQ6Gc2hv6F0ivIe0iy+ZqxVJvVkuBDoYfHYlpZGkf0mNz4+2o3uWpJKyGbc+VDo5FhmZXcC6pbN3XNhXL8gPbKaUSqYf3g1Uaaka8+NSU3HO5GUYyXeNrs/fR/RxKmNhpfLp7jqK5KvKK1ILDxeiNHg9pGQXVww7Ra1Z3i6jeTsQnRiuQqbaDLpeovF1VzEaEWLixrML3osXVa1OSoxTsL+st213tVXqR4cehHn2ll9KRV7ja/u41ZHFVLZklSh0GxtRz6IkbwjIHvNqn2mY4dNa/cV9en/AA5P/Xzp2mXU5u0vy4fXp/w5PcvnXe0y6jdpflxJ2o49ISL4xm3vANc7TM7w6b0+4uHaWb0ZVPcLX93GuPFTXU7wodB76w/rfKudrl5nOHT6B9Yf1vlTtcvMcOn0G58c6KzlrhQTbtsL1OnipOSWZyVOFtC1wOJEkaSDQOob3i9e1FmEMb6BrLjf7TLKXiRSrmkJWMhQpszkX17FHM954V4UY5XZrlJR1GZsKgOimQ+s5uT4X0HsFS30nurI7eVrlLt3CySywrHcLlkJN3AU9W18hGvGwNKc1C7nmHmuhEkOKjMlmYqZCt3XQKIA2fN90Flt2dY1KLpt3Iyu1ZDw21ijDFNGGCyyC0YTM2TQC/Zc5iSe7UVZCGt+RyajoSsFjcUHhWzqjSSXIiL5v2xyqxv+yXJrmqbjTcbroUNNOzK+LaONlJEySBRiYypMZQ5LuHB5Moyrrrx41PdglddCqo8jSR4BJWsyg872199Zt6xGF75EPa+xpEX9jIQOwi59hPA12Mky1u2pAwGwIJTmlMkrfxN+g50nUktDTTqvRkTeDaMWHBiw0aB+BcLfL3A82pCMpZyZfGLebIWxN05JbPMTGh1t99vfw8TUp1kskdc7aFvvfgEiwYWNQoV1OnPlqeZqulJueZGL72YzuBhQ0MxYXDNkN+YC6/nXa7aasdm80UG1sC2DxAtewIdD2i/DxHCrYSU4kk95G5xeSZVYgMrKCLjtrBNtSsdp5IgDd/KOkglaFhfTih8QathU7veRycruzPRjZQf20d/449R7V4iqmlN90sSSWRcQYuPICjBxewC6kseVuR8as3GsjPJtvM82jgJGhlLMQ3RtlSM2scptduLG/ZYVbTUVJFMqnKJziHePo8Pg5MPIrzYfByyYhb3IkWED9sBrfPfQ63r0eCnJprJvL35FDm2s2XO0du4p54IS6K64iAhkDBSssDtldc3WAI7ddKqjTgot+T+5y4n/AB9ij0CrFEWLSLISQquYsQISFLuMpIOa3WN7Dvp2aGd/zIXG96d75mOKgR1yGOZVZAUeKSMA+lmJbidbDuvXIUoxSk/+ySTloM4PaWLZowcQC32iI1BBsqfVmYBgGuynQ29tTcYWuly/c4007MlLvZLLEnSRQvJNmhhIQ2OKjnMbX1uFK9e19MramouhFPJ6fY7GpJaM2UmHaKwRi2gujaj+luI8DcVglJXsaoScldisPi1c2F+Y1HAjiD31ySaIqom7CdqD9jJ/I35Gu0m99fNEpaFpu7/lYP8ATT+0V9LHV/M88lYz0DWbG/2mWU/EiiXEdCHDXyMSQw+6WOobs1uQa8RSy80bHDfkhI11U3B/5pVLa3bNDdkpN3KnHbwdFI6dGz5bWVbA+gXOpOvCpRo79jl8xpt6obqhUlXjz30ItkL2I48BUnh5LvB5CcTt5kIAiKKYWkNyDlKsANFNiCDyqVOkm83zt7i+ROl3jEQmVRdo1zNfgNVANr8Gzafy1bGjaW7yK5u8VIjjesvCrSwmNmZwgDA5ykhjsLH0jobd9WOjZ5My1HkaDZfE+FUSOU9RzaGMQAp6TkaKNT4n1R3muRXNmjhuS8jDyYyRj0OH1Nz0kg9Fcx1APt41akvFIjHJpsttgbDiiNz15B948B4D9TVM30NfaHPulu+MF9ATUVEpdVcio3qmD4VxY3BU+5qspK0jsa2Y1uh1YVNicxJ05XNv0rtXNkFN792We8GyhiIiv3xqh7G7PA8Kqpz3WaU7Mot1MQeiMT6NEStjxAv/AN1zErvXNC0uXuY2A5VRd2sLK9xeGlymuxdiM43QqdVSWObKNLqSO1gACfmPbV6lZNFO65JxLZcQSha3CuXyuUOHesQ+jjyuRFHdzZuqOt/NprXeLK1zvCW9Yj4vGQxjpJFiXUAMwA6wFlAJ52vauxnOWh10o31IOzt4MLLGHMcaKqiUZsnVZnZb24gkqTfnerpKSV7+RDh96w3NtnCvMYz0Wcx9MWsLFDdbluegPuquUau5vcrlkVFSsiywOIhkRXhEbnN6QANmGg9tvlUW5xSRxxTk7iJNmJ00Urr+6uUUaIrNcF8o0z2JF++u8eaVnzHDjJXiT8R+891VS8SJQ8BX4GTNLKwtlJ07yLAnw8q65Nuxa4KMUO7U/cyfyN/aanS8cfmiqWhabu/5WD/TT+0V9LHV/MwErG+gazY3+0yyl4kVEy3Uivn0r5G5OzuVBwwvdcym9+qbX9nCo7zfoWqNr35jUuBzEt1GJ0OZOsdMupUjkSKRquJFwj0EQ7MUMG6GEkDKDciygWA4cLEiuyxDasc3ExLYNbBRh48oBUdbkxGblqNBU6dRX7zDpWWTJ6YbMXPQxnMArZm9IDUA2GtqsUoxzT+RCUE0kyLj9lEmNrRoEdpAqglekYasb8+PvNWRramarTikh/CREtZ5HN+QOUfLX51ByyyOUmlLQcxmGupUfso+eX05D2X5L2niajF53eZonKyu9SPhcOqgIgAHAAV293mZNWOjEqhe7AGx05+7jSzZKN87HmFxTaiON278tvztXdwRbWgjHYSV4pFETZ2Glyo4EHtqUFaSZZBRi7thsLNHGFMUmigGwB8eBqM43OUmrvMshj04MSh7HUr+YtVTgzTZ8ip2lhwmIWdeDjLJbh2BvyqMndWZdSfdsW+CUWPbeow0IVHmMYlLN86jJWZODuj1mvHY6629ldv3TlrSuew50j6jArY3R+Wp9FhqPA3q2Mlu5lcopzzG1x9kOZHXUagZhwPMVFW3PUk6b3siFtrDR4gYd45o1kgdnCv6LZo2jIK3BvZrg91aKU9yDTWqKJU58S9iiTdP9llMyEhUAtoCySM+tjfKc9tOyucbnbqWbrLIbtqnWEkGRsOYHSxy5jIZARdr5dWBBPZwqypWvD1KacJb5M2C4wsRVpkYsxIC6hBwsL3Zvbe1VVJ3irItVFyk20TZ8Zwyq7HtIyj2FuVUzjbVk4Rv5CZw7sM5AGnVXgfE8T8qSl3lYlCKUXYewejEd1vn/tUI6s7U8Iran7mT+Rv7TV9Lxx+aM8tC03d/ysH+mn9or6WOr+ZgJWN9A1mxv9pllLxIq6+fNpFxOFvqPG3fXc+ROMuTIxXXXl76rasixO7E5Tfhpbjfn2WqOVstRnvEhIS3cO/9BUlB8zkppaExVsLCplI1i47qbcalFldRXRA6BvVNSujPuS6Cvq7nkfbS6O7kh3Z+AMnWLFUBIGXi1tDryXiNKnkiaW489SHPtHCYSYRyyRRM/InXKxKgk8gTpc1dGE5ptLIz95vMuVgdT1DcVSc3ZLQfghNyznW1vZXL9CcYu92V2y9oRGJsQrhohmGZQSeq2VtALmxBFTnTae6zkI2zLnRh2gjgezwqrNFpVY7Y6nWIBDzA9E+K+Vcmm9TRSr2ykN7Pv1gRYqcpHYfK1jUN1x1LZyTtYXiYSxFqjJXOwklqJjw5sQedFHJ3OuaurHgw7WtfSubr0G/G9xS4c5SL63vXVHKxxzV7ijhrplNj4jvrtsrHN5b1xobNjy2Kr7hS2VjrqO90IGyk7F+EVy3md4rJAwi5QOFuYFq61dWI77vcScJ/Ea5uo7xPIW+HBtqdBautXOKdgTDgG9zRJJ3DndWG9qfuZP5G/tNW0vHH5oqloWm7v+Vg/wBNP7RX0sdX8zASsb6BrNjf7TLKXiRV18+bQoAIrtweBR2UuD2uAKAKAKAKAb2dOIgInNtTkY8GF7gX9buq3xZldSDb3kZjfHYuJfEmTDQ3MiInSK65TlckriIpAQ8YB0KdbWtdGpFQtJ/nkZ2iu/wpijKxZGs085a0hAMRwwEQAzaL0oBA5VZxoW9F9zlh6PYWPLwMwYyBcPaXOLQhB+3Rlv1i+uoBvflao8SnZ+v+hmQ9mbsY2LDYmMqxeSJ+hs4BiJxDNkFjbrAh83HiDU5Vabkn+aCzJcO7+LRllGZHGLkZnz3Aw5w5Gq31XPY243F6hxINW8vrcWIu4OKy4osWJVcHGrkPnD4jpXzEW++3G3HhcCu4i256koRcnkbrDIbu7Cxdr27AAAB42FefOV2a1kkh+oAKAKAKAKAKAKAKAKAKAKAi7U/cyfyN/aaspeOPzRGWhabu/wCVg/00/tFfSx1fzMBOmjzAjtqNWmpxszsXZ3MfNsjaOY5Z4rcuoPKsnY6Hwss4shv7I2n+PF8A8qdjofCxxZh9kbT/AB4vgHlTsdD4WOLMPsjaf48XwDyp2Oh8LHFmH2RtP8eL4B5U7HQ+FjizD7I2n+PF8A8qdjofCxxZh9kbT/Hi+AeVOx0PhY4sw+yNp/jxfAPKnY6HwscWYfZG0/x4vgHlTsdD4WOLM8fYu0mFjNEQeRQW/Ku9jodGOLMThtjbTi9CeMj1WF1/29lJYWi+TOuq3qLbbG0Y9JMGsnfGT+WtUvAQ5S9xvx6Ef/G0wuGwMqkd/E+6o/06XxHd6HUbXfTEvpHgXv2Fj+grq2d1kccoHv1na8/oxxwKdL5dR8R/SrY4KjHV3Ob65IXhd3NoJqJYgx4nKCb+Nqm8LReqZ3jT0JH2RtP8eL4B5VHsdDoznFmH2RtP8eL4B5U7HQ+FjizD7I2n+PF8A8qdjofCxxZh9kbT/Hi+AeVOx0PhY4sw+yNp/jxfAPKnY6HwscWYfZG0/wAeL4B5U7HQ+FjizD7I2n+PF8A8qdjofCxxZh9kbT/Hi+AeVOx0PhY4sw+yNp/jxfAPKnY6HwscWYfZG0/x4vgHlTsdD4WOLMPsjaf48XwDyp2Oh8LHFmH2RtP8eL4B5U7HQ+FjizPH2JtFgVaeLKdD1RwPHlXY4SgndJjiyNhs/DdHEkd75FC37bC1bIoqJFTAUAUAUAUAUAUAUAUAUAUAUAVFpASRUXFHT0Ciige1NJHAroCgCgCgCgCgCgCgCgCgCgCgCgCgCgP/2Q=="/>
          <p:cNvSpPr>
            <a:spLocks noChangeAspect="1" noChangeArrowheads="1"/>
          </p:cNvSpPr>
          <p:nvPr/>
        </p:nvSpPr>
        <p:spPr bwMode="auto">
          <a:xfrm>
            <a:off x="1259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t-IT" sz="1350"/>
          </a:p>
        </p:txBody>
      </p:sp>
      <p:sp>
        <p:nvSpPr>
          <p:cNvPr id="5" name="AutoShape 4" descr="data:image/jpeg;base64,/9j/4AAQSkZJRgABAQAAAQABAAD/2wCEAAkGBxQTEhUUExQVFRUXGB0XGRgXGB8dGRgWHBQYFxogHBoaHSggGBomGxYUITEiJSksLi4uFx81ODMsNygtLiwBCgoKDg0OGxAQGzckICQsLC8sMCwsLCwsLCwsLCwsLCwsLCwsLCwsLCwsLCwsLCwsLCwsLCwsLCwsLCwsLCwsLP/AABEIAMMA9QMBEQACEQEDEQH/xAAcAAABBQEBAQAAAAAAAAAAAAAAAgMEBQYHAQj/xABEEAACAQIDBAYGBwYGAgMBAAABAgMAEQQSIQUGMUETIlFhcdEyUoGRkqEHFBVCU7HBIzNicoKyFjRz4fDxJKJDRGMX/8QAGwEBAAMBAQEBAAAAAAAAAAAAAAIDBAEFBgf/xAA5EQACAQIDBQYFAwQCAgMAAAAAAQIDEQQhMQUSE0FRFCIyYYGRUnGhsfAGwdEVM0LhU/EjohZDgv/aAAwDAQACEQMRAD8A7jQBQBQBQBQBQBQBQBQBQBXHJIDck6rxIHiaz1MXSp+KSXqTjCUtEMNtKMffFZJbXwsf80WLDVHyG/teLt+VU/13CfF9CXZKvQPteLt+VP67hPi+g7JV6C12lGfvCro7Ywsv80ReGqLkPx4hW4MD7a108XSqeGSfqVypyjqh29aFJMgFdAUAUAUAUAUAUAUAUAUAUAUAUAUAUAUAUAUAUAUAUAUYKvaG1ghyqLt8h5187tHbkaEuHTV5fRGyhhHNXlkinnx0jcWPgNK+Xr7TxNbxS9sj0IUKcNERiaw5stK3Zu38PO5jilV3AvYX1F7XF/SF+YrTWwVejFTqRsn+Z9CuFaEnZMsqyll0e0FzyguFdBJgxrrwY+B1FbaG0sTR8MvfMqnQpz1RbYDa4YhX0PbyPlX0+ztuxrSVOqrP6P8AgwV8I4Lejmi2r6NO5iCugKAKAKAKAKAKAKAKAKAKAKAKAKAK5dAL1zeQPL03kD2u7yAV24PDUZK6BkMWmWRlPEG/iDzr842jhKmHrPf0byfU9yjUjOKsNV55cM47D9JFJHe2dGS45ZlIv86spT3Jxn0afsRnHei0Z3DQYz6u0LYeAdHAY0YuT0jDQaADIhHEX416U54XjKqpvOV3lov3ZmUam6425FVs3dabOoljHRCSVsuYWVXw4UDKNAOk5CtdbaNLdbpy71oq9uale935FcaEtGss/sS9jbDnRoGnTpWWKJAxk1gdC2c/xXBHDjwNU4nGUZxmqT3byk9PEnay8rfTVEoUppq6/wBFf/hLEdHKpzM7yIWJcZZAMR0hIAF75NNT3cBWn+p0N+LWSSdsndd21umvReZDgTs/zmdAiiVAFQBVGgA4AV87KUpO8ndm6KsrCqiSIW1dpJAhZjqdFXmx5Wrfs/B1cTWSgsk830Ka1WNOOZsd3pHbDRNILOV1/T5Wr9GhlkeIywZgONScloRbSV2QZ9rxLxcHw1/Kro0K09I++R5lfbOCoZSqJvyz+xEbeSPkrH2Dzq5YGs+a/PQ86f6qwadlGT9F/Igbyp6jfLzrv9Pq/EvqVr9WYa+cJfT+R2PeKI8cw8R5VCWCrrSzL6f6nwU/FePzX8XJ2Hx8b+iwPdz91UThUh442PWw+0MNiP7U0/Ln7Eqopp6GwK6AoAoAoArjdgUG1t64YSVF5HHJeAPeeVeZiNp06Tss2ephdlVqy3nkvP8Agy20t/5FF/2UKk2BY3+ZsL15r2liKrtTj+56a2ThqSvVl+xXPvXO9v8AyPSHVy26w52tWWWLxLvdvLU2QwODVrRTvoMPtmYEAzyAngM518Ndap49Zq+88i94fDRaTgs/JAu0phwlk+M+dR49X4n7sm8NRf8AgvZDsO3cQNVnc/1X/OrFiq8f8mVvBYaa8C/PkTsPvZiV4uG/mXyq6G0q8edzPPZOGlyt8mXOA36HCaO38SG/yPnW6jtjlNHn1thPWlL0f8l5Ph4MbGGVr24Opsyn/nI16cXSxEMrNM8WpSqUJ7slZlHiti4uK+QpOvYeq/kTXlYjYOGqZxvB+6LYYya1zK2baTx/vcPKneBce8V5dT9N1l/bmn9DRHHR5oQu8EHNmXxUj9Kyy2DjY/439SxYuk+Y4m3MOf8A5VrPLZWMjrTZYsRTeSYk7ew/4q0WycY//rZztFLqNPvJhxwYnwUn9K0R2DjZf42+bIPF0lzG/wDEWbSKCWQ8tLVrp/pqu/HJL6lcsdDkh6HCbRn9GNYFPNtW+flXp0NgYWnnNuT9kZ54yo9Mi72HuPHE4lnYzy8btwFe1CmoR3YLdRlcm3dlztTbKxdVes/ZyHj5Vuw+ElVz0j9z5/au3qWDvTh3p9OS+f8ABi959uyJBLM3WyLcLwW/L2XNemqVOhBuKPju1YjaeIjTrTyb05L0M1tDG4uCHO8kUhaSILkTKQHkAZbEkEWOhpKVSEbt30LaFDB4ituQi42Ur3d9E2novVEuHebNIsQhbOWdWBYWUx2JN+YIN9Kkq93u2zz+hRPZe7TdVzW7aLWTz3v9jcu96KjP0b2ys8eo/aKsgja3qm558q48Qkr2/wBk47HnKSjvK90nr3W1dfPLoJl3nHSKrK8ZWQo46pFuh6UG/Za3DnR187PLP9rnY7LfDcotSvFNar/Ld+/UudlY4zJnMbICAy3IOZSLg6cD3VbCW8r2PPxNBUZ7qldrW3JovsBtiSPS+Zew/oeVZ62Cp1M1k+qPSwG38VhbRb3o9H+z5GowGPSUXU68xzFeTUpzpS3Z/wDZ99gdoUcbT36T+a5r5kuuG0KAKAg7bikaFxE2V7aH9O69ZcXCcqbUHZmjCzpwqxlUV0cjtXx04Sg7SVmfdQnGa3ou6KXeWMk4dujaRUlzMqrm0yMOHPUiteCatNb1m45XduaMOPi24Pduk8+fJlfBDMhzJG6oxmcRiwKgqmUHkpJDEeNaZypSVpSTa3Vf1d/nbIzQhVg7xi0nvO2nJW9W7kdI5mZDIs2VZGItcsEaHkTr6VWOVJJqDV2l0tdS9tClRqtpzTsm+t7bvvqSY0xhaDOzL1EvYXGbMc+axsDltqfZVTeFUZ7qvm/blb1LksU5Q3nyXL3v6DCYSdIESPpE68mc2LMDfqEC+q8+Nu2rHUozquU7PKNtF8/X8RWqVaFJRjdZyvq/l6FmgmGJW/SOpAv91V6mp4kML8uN6yvhOg7WT928/dfY1LjKur3a9ksvr9y9rzz0yz3W2o0WKRE1zkKyj1e09luNe5smjUTc9I/c8Dbdak4qnrK/sdVVwdOfZXvqSZ83Y9tXXBM4My4ONvSRT4qDXOGjtzJ7/bPhjwrMsaqxZQCBY6ms2Juo2uX4dXmL3M2Th5MMrGJS1yDcc/8Aq1XK8nryKZKzZpItlwrwiQf0ip7nmcJSRgaAADupw0cFVJJIFdtvG9FGSPSOgq3D0uLU3Xos2eTtrHvB4Vyj4nkv59DGk172h+YNtu7G5og6lWAKkWIPAg0aurM7CcoSUouzRUw7sYZVKhDYsrEliT1GzILk6KDy4VUqEErWN09qYmck3Lk1ouas/V9RzA7Mw5fp4+sSztmDXGZuq/5WrsYQvvIjWxWIUOBUyVkrW5LNfcS27WHIcFNHFiLmwBYOQvqgsLkDia5wYZ5HVtPEpxalp5eVrvrZZK462wYDJ0hS7Zs3HS/R9Hw/l0rvCje/50ILH11T4aeVrel977j+ztmxwAiMEA9rE2A0AF+AHZUoQUdCqviald3n9rfjJdSKB7CYlo2DLxHzHZVVekqsHFm3Z+Nng68asfVdVzRt8DihIiuOBHuPMV4Cum4vVH6tTnGpBTjo0mvUfqRMKAK41cGb27ulHOS6Exv2jgT3is1bDQqK01f7mihiatF3pysZHG7qYuPgqyDtU2PuNebU2TRl4ZNfPM9WntyqvHFP6FRNBMnpwyL/AE1mexqn+MkzXHbtJ+KLQwcRbirjxU1X/SMR5e5cts4bz9jw4odjfCa4tkYjovc69s4Xq/Y8GJJ4JIf6anHY1d6tIrltvDrRN+hJgwmJk/d4eQ35nQVfHYyXjmZ57eX+EPdltgtycZLbpGWFedtTW2ls/D080t5+Z59bauIq5XsvI2m7e6kOEF16zni7cfZ2VvUW9TzW+Za4/B9INCVYei68VP6jurk4XOxlYoo942gfosYuXkswHUbxH3T8vCqVUcNdCzhqWcPY0kUgYAqQQdQRqCK0xmpaFTVjGfSlLaCNe2T8lNY8WzThV3mO/RlPfDsvqv8AmB5VdRd1F+RVWVps2NaCoKACa43YGd3rvZDy1rbs5rfkvkfI/q2L4dOXK7M7XrHw4UB43CgWpz6LB4uOCRVSUFoXCBdMsn1l2vx6pKkG9YVGootJcv3Pq5VsJUrxlKSykr35rcS9bNEqHDYtWWS8oPTyA5mOQRdEcpI4Zc1taklUTv5v2sUTqYSUXCytuRtZZ729nZ9bD+5+JdpyCzt/46Fsz5h0pc5iLEgA207q7QbcvT6le1acI0LpJd92srPdtkn8vubGtZ8+FAFAXu42IzJMOSykD3C/zr5/ENcd2P1bZMZRwVJS13UaeonoBQBQBQHhNRk0tQU+0N58JDpJPGD2A3PuFZp1qa1PQobMxdbwU37WM9jvpHwA4K8vgg0+IiqHiYLQ9Ol+mcbPxWXzf8XKs/SZhr6YQ/8Ar5VDtS8zUv0pWt/cXsxafSnAOGGca8io/Snal0O//E6v/IvZlhhfpRwjeksqeKg/2k1OOLh0M1T9L4yPhafr/KLzAb5YKWwWdATybqn51ojioM86tsbG0vFTfpn9i9RwRcEEHgRwq9TTPMcWnZiqmcIm0tnRzoUkW4PyquULnU7GBxWHxWzGzRHPATfKdV48/VPeKyShKDvD2/g1RnGplPXqVe9+8S4wQ5VKlQ2YHgCbWsefA1RUqb5fRpOFy8+iyb96vgf0rVh33F6mXELvnQa2GchbU2pHAuaRrX0VRqzHsUczVU6qiTjBy0KjBYyXEPcjKoN8g1C9hc/eb+HgO/jUEnrL2OtpZR9y22rgukjK8xqPGtFKo6M1NevyPO2jgo4yhKlL0fR8jFMLEg8Rp7a+ghOM470dD8sxGHqYeo6dRWaKbeLaUsRgWEIWlk6Pr3sOqWv1deVQqzlGyjzZqwGGpVlUlVbtCN8rX1S5kHD7zkNlmyoyNIsgUFgciZrqeQIINiDUFXztLzv6Gmey0471K7TUXG9l4naz9SU+9UCxLK2YKxyqCNW0vca2IsDzqTrxUd4ojsqvKq6Ss2ld+XIebeGG8Q62WW2R7dU5lzAdvAdld40cvMrWzqzU3zje655OzIuE29hUikkRckatYkIAGYtlFrc79tRjVgk2tC+rgMVOpGnJ3k11vZJX+wtN68O3RZSzGW5AUXIytla/eCeArvHg7W5kHsnER396y3bXu+quvdF6KuPNK/a20OjAVOtK+iqOOvPwFZsTXVOOWp7WxdlSxtVOS7i1fXyRut0tknDYZUb0z1m/mNeHHN3P0y1lZF1UwFAFAY7fnf6HZ6kW6WbTqA2AvzY8h3cayzr97dWp6WH2bUqUnXllBc+udsvyxyTbm/OIxTsskpCAA5UNksTa1hx9t6wT4kkm+fI+zwdHZ+FqyhGK7qT3nZ69PP5FMcUmnWHW4d9U8OWeWh67xlBbt5rvaeY3JtCMEDNe7ZdO2pKhN8vMoqbUw0JKO9e8t3Lr5juIxCoLk9tu+wvUIQc3ZGjE4qnh4b031t52VxqLHKRckKNOfaL1OVGSdlmZ6W0qUob83urLn1Vx36wtwMwudR31Dcla9jT2qjvKG8rvTzPBi01OYaca7w5dCKxuHak1Nd3Ustkbzy4YhoZygJ4X6p15qdKnHiReXIyYqGAxME6tnvZJ8/c6ruj9IyTkRYgCKQ2AYeg5P9prZRxd8pHym1P07PDp1KHej05r+TfVvTufMiJYwwIYAg6EHsrko3Bx7fPAxw4po4xZcoNuwm5ry6/iPRw99zMs/ozltiGHah+VjV+HlaD+ZTil3kzR7x76pFeOC0kvAm/UTxPM9wqc67b3Y6kIUct6WSKLd/Z02LkMrsTyaU9nqoOQqcKe5m85EZ1L92OSOh4LCLEgRBYD5+PfV0Y82Ukipgpdt7D6XrxnLJ8m8fOu0qs6LvHToYcfs6hjYbtVZ8nzRz/eXZWfIs5lw7RvnSRLWzWI0YgjgTxr0FiqVZK7s0fLPY2LwEpOjFVIyVmn0+V19xnC7vQgoyu5K5znzAl2kXKxY2424W4VqjSg7NPr9Txa+NxEd6FSFr7uVmklF3SSEf4Shy2zPm6TpA/VuGy5TYZctsvK3fxp2eNvqc/q9bevZWtu2z0vfW99fPy0HJ92ImlWTM4K5CBcWumg5XGl7gaV10It3/MiMNqVY03TsrO//trzEvurC3S5i7GTLckjTI2ZbWFiQeZuacCLvfmdW1a0dzdSW7f6qz59OSsN7S2RAI0jlmYKmvFQXN73IC6G/NbVCoqcUlJmjB1MZUqSnRp3b8nZctb/AHuSosdLOejwkTNyzsOqPP21mrY9JWh7nsYD9LtvfxT/APyv3Zr91tz1gbppm6Sc8SeC+FeZKUqjuz7ClShSgoQVkuRrKmiYUAUBVbz7WGFw0k1rlRoP4jovsuRVGIqbkbm3Z+EeKxEaXXX5cz5x2sGnDF2uzm7Mdbm9zXkU6m7PeZ+lYvAxrYbs8O6svZEGXZQuxWyg5bADmpvrVscS7JPPX6mGrsSDnKVO0U92yS5xd8/mezbOJAAYAAai2l737fzpGuk22jtbZM5wjCM7JLNWdr3vdZ/e4oYAgDrC4kL8O0nT3Gousm3lysWR2ZKMIpSzjUc9OreXs9RzGYQuQQQDlK6i+jfrpUadRRVmuj9i/G4GVeSlCVnuyjmr5S/cjjZhAIuL6WNuFltproas7Qr6GJbIkoNKSvlZ2eVlbKzyY4Nn9cNmvoL3Gt15jW1R4/d3bfjLlspquqrlfKN7rO8dGs7fQQuzTdiWDEi2o7GuOffyqTrqySViqOyZ70pTmpNq2afJ3XP7W8hY2ZfLme5AI1FxYm/Dj86Kuk3ZWI1tk1HGL3t5pNNPRpu+WfLlf1LRsOQLjUdo/wCaVnaZ6VLG0pPhy7sujyf+zs30Y7wHEYfo3N5IurftW2l++vVws245nwG3sHHDYtqGkldeptK1vQ8U41vrNmxsx7CF9ygV5FV3kz06KtBFMuJKA2YrfQ25g8q7TUpd2PM7UcYrelyNVufui89pZgUi4heb+PdW+nTVNWjqYKlVzd2dQghVFCqAANABV0Y2KhypAKAKARLErCzAEHkRcVFwTBQY7c3DObhTG3bGbVG8oaMjOEZq0lf5lHjt1hF/94p2ByP1N6PaEoav6mOeycHU1pL2KOeEA2+vg+A/2p/Vo/8AIV/0LBf8SFYbAYaT97tB/CxFUy2pGX+X1saaezcNT8NNL0L/AGNsDZgN1kSRv43F/dpUY4qM/wDI17tjaYeBEFkAUdgFhV8d04O1acCgCgCgIe19nrPC8T8HUjwPI+w1VVhvRsX4bESoVY1IapnzvtbZz4eV4pBZlNu4947q8ScHB2Z+q4PF08VSVWm8n9PJkGV7KT2C9cirtItrVOHTlPomytj2g5IUZblrXtyKFuF+6tToRSv5fvY8KltSvUmqatdyte3Jxck7X8uo1PtFmjNrKclye05rdX3VKNCMZ9c/y5nxG1a1XDO1ovcu31d7d0nY7EsiqRbvv2Wvw51RSgpNpnrY/FVKFOMoW879EuSur+ZFOMcFyCD1kABHDNbzq3hQaS8n9Dz3j8RGVSSkmt6mkrab1s/qOtjWD5dNCFPaSRe47qgqUd2/r/o0y2hVVZ03bJqL6u6vvLyX85kfC49hETxIAtfUm5tm8PKralGLn87/APRhwm060MI21dxUbXzbu/F8vx2LLBylluwAOvA99ZakVGVke9gq061JSqKzz08ufMlQyFTobVGN27IYylh50m66W6ub5Gz3XxuJw4M8Ud14NdTlYeI4V6apThFJO/kfmletSrVHrbRN5u3mbrZW/sElhKDC3fqvv5e0UWJysyiWHks45nOdrT9JPK975nYg9ovp8rVjk7s2wVopHmykBmjDajOPzq/Cu0/QpxK7h3RFsLCvQprunnsVUwFAFAFAZ/eLeqLC3X05PUB4fzH7tYMTjo0slqTUbnP9qb34ma4z9Gvqpp8+JrxquNq1OdiaikULG5udT2msjdyQUAUB5QE/Z22Z4P3UrKOy91+E6VdTr1KfhZxpG12Dv+GITEqFPrr6PtHKvUw+0r5TIOHQ3EUgYAqQQdQRwIr14zUldFdhdSAUAUBnt6t1IsYvW6rjg3n3VnqUVJWaNmDx1bCT36Tt9n80ci29uhPhicykr6wGh9tYZ4SWsHf7n2OD/U9Cot3ELdfujOnC5fu2t3VnkprxXPcw88JUs6Li/lYQYV4ZR7qhvy6l7w9JqzirfIU6A8QD40Ta0JzpwmrSV/meGMdg/wCuFN5nHSpt3cVy5dNPY9KC97C/bXLu1jrpwct62fXmAhHqjs4cuyprfloU1Hh6S79krWzssuhKwmBZyFRSeQCi9aIYSpLOWR4uJ/UWDw8d2j3nySyXub3df6Onch8R1E9T7zePZW2lShT8Gb6nx+P2riMa/wDyO0ei0/2dTw+DREEaqAoFrcrVdw1zPNuZTejcyJ1aWM9GygsR902F/ZVNWmmu8W0qkovI5jXnHpDuFfK6nsIPzq2g7VEVVleDO1rtiAKC00SmwNi6jl41ujVjFWZ5+5J8iJLvZg14zp7Ln8hXHiYklQn0Icm/WF+6Xc/wodaj2pPQl2efME3vDejC/ixVf1J+VTU6ktERcIrVkTePet4oeqFEj6DUmw5ngNay42vKjDXNnEk3kc0dySSSSSbkniTXz7bbuyw8rgK2eaV5XjjdY+jUMSVzZi1+8WXStUI0401Oavdta2tb9zmdyvbbcpR2ChcsSOD/ABF8p0PEGxtWhYSmpRTd7ya9Ejm8TJtuBMwZDnD5Mt736me9wOyqY4Nys08mr/Wx25Iwm0OkcqEIAVWJJsRmFwMvG9V1KG5Deb5te3mLk6s50KA1e4+8ZgkEUh/ZNwv9xu3wPOvRwGJcZKD0ZCSOpA19CndFR7XQFAFAJdARYi4qLimCl2julhZvSjAPaulR3WdTs7oz+K+jKEk5ZHXxANVypp6xRsp7QxVPw1GvUq5forJOky+6oOhT+E1R27j0rcT7CP8A+Vve/TL7q5wKfwnXt7HtW4n0RLw/0Wr9+Y/0rVipwWkTNPaeLn4qj9y3wf0dYVNWzOe86f8APbViUuWRilJyd5O5pMBsqGEWjjVfAa++u7l9SJNqSVgFdBV70TZMJO3/AObD2kWH51RiHaBZSV5o4kK8s9Q9oBzAYGab9zCzd9tK1rCc5MySxS5I0mz9wcU9i5SMe81bGjTWiuUyxE2abZ+4MaW6SR37h1RVyT5KxU3fU0WD2LDH6MY8TqfnXd1vVkTnf0kufrYB4CMZfaTf5/lXz+0Mqli6OhlawEgoCFjsJDIyiQDObhdbFgNSNOI7qvpVKsItw05nLIZxC4bLmZkCsOivmsCFPD2EeypweI3t1J3WenXn6jI8xBw2YhnUO5VvTsScuVSCDpppXYLEbt4rJXWnqxkT4sMqksosSAD4KLCs8qkpJRb0/c6O1ABQAp1qUPErA7NunizLhYmPG1j7NPytX1sNShlxVhwKAKAKAKAKAKAKAKAKAKAKAKAzf0hTZcFIPWKr72HlWTFPul+HV5o5HXnnohQHXtw2BwcdraEg27b+Vq9WKu7voeTLJ2NFVxEKAKAxX0kbHMkazoLmPRgPUJ4+w15O0cO5rejqiyDObV4RYFAVm0sGzzREaZVc5vVe3V+daqFWMKUk+dsuq5nGsyuwOFljCO8Jc2kUoCLqWkzAjNoQe2tVWpTneEZ28Oeedla2XM4ri8Th3zSAYckSRIgtlyoQDcEnkL8hUYThuxbqeGTfO7BJiwsizoeuy2AYk2UAJY2sddeRHtquVSnKi1knn89fzNMWzLisJIKA8AJKqouzGwA7a3YHDurUu9ERk7I7fu/gehw8UZ4qov48T86+ihndlRYVM4FAFAFAFAFAFAFAFAFAFAFAFAYv6UZbYeNfWkHyUmsOLZqwq7xzOsRuCgOo/RpNfDMvqv8AmB5V6dF3UX5HmVVabNfWgqCgCgEugIIOoOlRlG6BzfencxkLSQAsh1Kjivb4ivKxOAU3eOT+jLFIxjLbjXj1KM6btJWJp3PKrOhQBQBQHldUW3ZAIFaRgkSl2OmnD316WH2bOXeqZL6kHPodL3K3N+r2mm60xGg5J/vXswgkt2Ksits2lXo4FAFAFAFAFAFAFAFAFAFAFAFAFAc7+lWXrQL3M35AfrXnYp9424VZNmDrKawoDoP0WTaSr4H8xXoYd9xep5+IVps39azOFAFAFAFcauCm2tuzh8Rculm9ZdD/AL1W4ZWO3Mrjvo6bjFLp2OP1FZZ4OjLWPsSUmU+I3Gxi8AjeB8zVEtnUHo2ju+xj/BuN/DX2kedc/ptD4n+eg32SYNwcW3pMifMirY4HDrlc5vMu9n/RrGNZ5WfuGgrXCCh4I2It9TYbM2RDALRIF7+fvqzcvqCdUzgUAUAUAUAUAUAUAUAUAUAUAUAUAUByv6TJr4tR6sQHtLMfytXlYh3mehhl3DJ1SaAoDY/RlLbEOvah+RFbcO+56mLFLvI6fW4yBQBQBQBQBQBQBSwCuWQCugKAKAKAKAKAKAK5cBS4ClwFLgKXAUuApcBS4ClwFLgKN5A45vvNmxs3cQvuUV5NV3mz06CtBFFVZaFAaDcObLjI787j3qR5VqwzykjLilkmdgr0E8jCFLgKXAUuApcBS4ClwFLgKXAUuApcBS4ClwFLgK6BrEvZSRWbFzcabaJ00nKzKw4iT1vlXkrFy5s2cOn0EtinGpYAd9q72t9TvDp9COdsdj5v5VzfkLVLjzHBh0PBtWQ8Fc/0gfmadol1+odKmhz67P8Ahv8A+nnTtEupHdpflzw4+ccY5PYFP607RLqNyl+XEPtdl9LpFtzMZt7wLUVeb5nXCklf9zyPbYb0ZAfC1O0S6lf/AIug/Hj2PBx7qdpkSiqT5HmJ2kYxmeRVHabD/uuLEyehPhQ6Gc2hv6F0ivIe0iy+ZqxVJvVkuBDoYfHYlpZGkf0mNz4+2o3uWpJKyGbc+VDo5FhmZXcC6pbN3XNhXL8gPbKaUSqYf3g1Uaaka8+NSU3HO5GUYyXeNrs/fR/RxKmNhpfLp7jqK5KvKK1ILDxeiNHg9pGQXVww7Ra1Z3i6jeTsQnRiuQqbaDLpeovF1VzEaEWLixrML3osXVa1OSoxTsL+st213tVXqR4cehHn2ll9KRV7ja/u41ZHFVLZklSh0GxtRz6IkbwjIHvNqn2mY4dNa/cV9en/AA5P/Xzp2mXU5u0vy4fXp/w5PcvnXe0y6jdpflxJ2o49ISL4xm3vANc7TM7w6b0+4uHaWb0ZVPcLX93GuPFTXU7wodB76w/rfKudrl5nOHT6B9Yf1vlTtcvMcOn0G58c6KzlrhQTbtsL1OnipOSWZyVOFtC1wOJEkaSDQOob3i9e1FmEMb6BrLjf7TLKXiRSrmkJWMhQpszkX17FHM954V4UY5XZrlJR1GZsKgOimQ+s5uT4X0HsFS30nurI7eVrlLt3CySywrHcLlkJN3AU9W18hGvGwNKc1C7nmHmuhEkOKjMlmYqZCt3XQKIA2fN90Flt2dY1KLpt3Iyu1ZDw21ijDFNGGCyyC0YTM2TQC/Zc5iSe7UVZCGt+RyajoSsFjcUHhWzqjSSXIiL5v2xyqxv+yXJrmqbjTcbroUNNOzK+LaONlJEySBRiYypMZQ5LuHB5Moyrrrx41PdglddCqo8jSR4BJWsyg872199Zt6xGF75EPa+xpEX9jIQOwi59hPA12Mky1u2pAwGwIJTmlMkrfxN+g50nUktDTTqvRkTeDaMWHBiw0aB+BcLfL3A82pCMpZyZfGLebIWxN05JbPMTGh1t99vfw8TUp1kskdc7aFvvfgEiwYWNQoV1OnPlqeZqulJueZGL72YzuBhQ0MxYXDNkN+YC6/nXa7aasdm80UG1sC2DxAtewIdD2i/DxHCrYSU4kk95G5xeSZVYgMrKCLjtrBNtSsdp5IgDd/KOkglaFhfTih8QathU7veRycruzPRjZQf20d/449R7V4iqmlN90sSSWRcQYuPICjBxewC6kseVuR8as3GsjPJtvM82jgJGhlLMQ3RtlSM2scptduLG/ZYVbTUVJFMqnKJziHePo8Pg5MPIrzYfByyYhb3IkWED9sBrfPfQ63r0eCnJprJvL35FDm2s2XO0du4p54IS6K64iAhkDBSssDtldc3WAI7ddKqjTgot+T+5y4n/AB9ij0CrFEWLSLISQquYsQISFLuMpIOa3WN7Dvp2aGd/zIXG96d75mOKgR1yGOZVZAUeKSMA+lmJbidbDuvXIUoxSk/+ySTloM4PaWLZowcQC32iI1BBsqfVmYBgGuynQ29tTcYWuly/c4007MlLvZLLEnSRQvJNmhhIQ2OKjnMbX1uFK9e19MramouhFPJ6fY7GpJaM2UmHaKwRi2gujaj+luI8DcVglJXsaoScldisPi1c2F+Y1HAjiD31ySaIqom7CdqD9jJ/I35Gu0m99fNEpaFpu7/lYP8ATT+0V9LHV/M88lYz0DWbG/2mWU/EiiXEdCHDXyMSQw+6WOobs1uQa8RSy80bHDfkhI11U3B/5pVLa3bNDdkpN3KnHbwdFI6dGz5bWVbA+gXOpOvCpRo79jl8xpt6obqhUlXjz30ItkL2I48BUnh5LvB5CcTt5kIAiKKYWkNyDlKsANFNiCDyqVOkm83zt7i+ROl3jEQmVRdo1zNfgNVANr8Gzafy1bGjaW7yK5u8VIjjesvCrSwmNmZwgDA5ykhjsLH0jobd9WOjZ5My1HkaDZfE+FUSOU9RzaGMQAp6TkaKNT4n1R3muRXNmjhuS8jDyYyRj0OH1Nz0kg9Fcx1APt41akvFIjHJpsttgbDiiNz15B948B4D9TVM30NfaHPulu+MF9ATUVEpdVcio3qmD4VxY3BU+5qspK0jsa2Y1uh1YVNicxJ05XNv0rtXNkFN792We8GyhiIiv3xqh7G7PA8Kqpz3WaU7Mot1MQeiMT6NEStjxAv/AN1zErvXNC0uXuY2A5VRd2sLK9xeGlymuxdiM43QqdVSWObKNLqSO1gACfmPbV6lZNFO65JxLZcQSha3CuXyuUOHesQ+jjyuRFHdzZuqOt/NprXeLK1zvCW9Yj4vGQxjpJFiXUAMwA6wFlAJ52vauxnOWh10o31IOzt4MLLGHMcaKqiUZsnVZnZb24gkqTfnerpKSV7+RDh96w3NtnCvMYz0Wcx9MWsLFDdbluegPuquUau5vcrlkVFSsiywOIhkRXhEbnN6QANmGg9tvlUW5xSRxxTk7iJNmJ00Urr+6uUUaIrNcF8o0z2JF++u8eaVnzHDjJXiT8R+891VS8SJQ8BX4GTNLKwtlJ07yLAnw8q65Nuxa4KMUO7U/cyfyN/aanS8cfmiqWhabu/5WD/TT+0V9LHV/MwErG+gazY3+0yyl4kVEy3Uivn0r5G5OzuVBwwvdcym9+qbX9nCo7zfoWqNr35jUuBzEt1GJ0OZOsdMupUjkSKRquJFwj0EQ7MUMG6GEkDKDciygWA4cLEiuyxDasc3ExLYNbBRh48oBUdbkxGblqNBU6dRX7zDpWWTJ6YbMXPQxnMArZm9IDUA2GtqsUoxzT+RCUE0kyLj9lEmNrRoEdpAqglekYasb8+PvNWRramarTikh/CREtZ5HN+QOUfLX51ByyyOUmlLQcxmGupUfso+eX05D2X5L2niajF53eZonKyu9SPhcOqgIgAHAAV293mZNWOjEqhe7AGx05+7jSzZKN87HmFxTaiON278tvztXdwRbWgjHYSV4pFETZ2Glyo4EHtqUFaSZZBRi7thsLNHGFMUmigGwB8eBqM43OUmrvMshj04MSh7HUr+YtVTgzTZ8ip2lhwmIWdeDjLJbh2BvyqMndWZdSfdsW+CUWPbeow0IVHmMYlLN86jJWZODuj1mvHY6629ldv3TlrSuew50j6jArY3R+Wp9FhqPA3q2Mlu5lcopzzG1x9kOZHXUagZhwPMVFW3PUk6b3siFtrDR4gYd45o1kgdnCv6LZo2jIK3BvZrg91aKU9yDTWqKJU58S9iiTdP9llMyEhUAtoCySM+tjfKc9tOyucbnbqWbrLIbtqnWEkGRsOYHSxy5jIZARdr5dWBBPZwqypWvD1KacJb5M2C4wsRVpkYsxIC6hBwsL3Zvbe1VVJ3irItVFyk20TZ8Zwyq7HtIyj2FuVUzjbVk4Rv5CZw7sM5AGnVXgfE8T8qSl3lYlCKUXYewejEd1vn/tUI6s7U8Iran7mT+Rv7TV9Lxx+aM8tC03d/ysH+mn9or6WOr+ZgJWN9A1mxv9pllLxIq6+fNpFxOFvqPG3fXc+ROMuTIxXXXl76rasixO7E5Tfhpbjfn2WqOVstRnvEhIS3cO/9BUlB8zkppaExVsLCplI1i47qbcalFldRXRA6BvVNSujPuS6Cvq7nkfbS6O7kh3Z+AMnWLFUBIGXi1tDryXiNKnkiaW489SHPtHCYSYRyyRRM/InXKxKgk8gTpc1dGE5ptLIz95vMuVgdT1DcVSc3ZLQfghNyznW1vZXL9CcYu92V2y9oRGJsQrhohmGZQSeq2VtALmxBFTnTae6zkI2zLnRh2gjgezwqrNFpVY7Y6nWIBDzA9E+K+Vcmm9TRSr2ykN7Pv1gRYqcpHYfK1jUN1x1LZyTtYXiYSxFqjJXOwklqJjw5sQedFHJ3OuaurHgw7WtfSubr0G/G9xS4c5SL63vXVHKxxzV7ijhrplNj4jvrtsrHN5b1xobNjy2Kr7hS2VjrqO90IGyk7F+EVy3md4rJAwi5QOFuYFq61dWI77vcScJ/Ea5uo7xPIW+HBtqdBautXOKdgTDgG9zRJJ3DndWG9qfuZP5G/tNW0vHH5oqloWm7v+Vg/wBNP7RX0sdX8zASsb6BrNjf7TLKXiRV18+bQoAIrtweBR2UuD2uAKAKAKAKAb2dOIgInNtTkY8GF7gX9buq3xZldSDb3kZjfHYuJfEmTDQ3MiInSK65TlckriIpAQ8YB0KdbWtdGpFQtJ/nkZ2iu/wpijKxZGs085a0hAMRwwEQAzaL0oBA5VZxoW9F9zlh6PYWPLwMwYyBcPaXOLQhB+3Rlv1i+uoBvflao8SnZ+v+hmQ9mbsY2LDYmMqxeSJ+hs4BiJxDNkFjbrAh83HiDU5Vabkn+aCzJcO7+LRllGZHGLkZnz3Aw5w5Gq31XPY243F6hxINW8vrcWIu4OKy4osWJVcHGrkPnD4jpXzEW++3G3HhcCu4i256koRcnkbrDIbu7Cxdr27AAAB42FefOV2a1kkh+oAKAKAKAKAKAKAKAKAKAKAi7U/cyfyN/aaspeOPzRGWhabu/wCVg/00/tFfSx1fzMBOmjzAjtqNWmpxszsXZ3MfNsjaOY5Z4rcuoPKsnY6Hwss4shv7I2n+PF8A8qdjofCxxZh9kbT/AB4vgHlTsdD4WOLMPsjaf48XwDyp2Oh8LHFmH2RtP8eL4B5U7HQ+FjizD7I2n+PF8A8qdjofCxxZh9kbT/Hi+AeVOx0PhY4sw+yNp/jxfAPKnY6HwscWYfZG0/x4vgHlTsdD4WOLM8fYu0mFjNEQeRQW/Ku9jodGOLMThtjbTi9CeMj1WF1/29lJYWi+TOuq3qLbbG0Y9JMGsnfGT+WtUvAQ5S9xvx6Ef/G0wuGwMqkd/E+6o/06XxHd6HUbXfTEvpHgXv2Fj+grq2d1kccoHv1na8/oxxwKdL5dR8R/SrY4KjHV3Ob65IXhd3NoJqJYgx4nKCb+Nqm8LReqZ3jT0JH2RtP8eL4B5VHsdDoznFmH2RtP8eL4B5U7HQ+FjizD7I2n+PF8A8qdjofCxxZh9kbT/Hi+AeVOx0PhY4sw+yNp/jxfAPKnY6HwscWYfZG0/wAeL4B5U7HQ+FjizD7I2n+PF8A8qdjofCxxZh9kbT/Hi+AeVOx0PhY4sw+yNp/jxfAPKnY6HwscWYfZG0/x4vgHlTsdD4WOLMPsjaf48XwDyp2Oh8LHFmH2RtP8eL4B5U7HQ+FjizPH2JtFgVaeLKdD1RwPHlXY4SgndJjiyNhs/DdHEkd75FC37bC1bIoqJFTAUAUAUAUAUAUAUAUAUAUAUAVFpASRUXFHT0Ciige1NJHAroCgCgCgCgCgCgCgCgCgCgCgCgCgCgP/2Q==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t-IT" sz="1350"/>
          </a:p>
        </p:txBody>
      </p:sp>
      <p:sp>
        <p:nvSpPr>
          <p:cNvPr id="6" name="CasellaDiTesto 5"/>
          <p:cNvSpPr txBox="1"/>
          <p:nvPr/>
        </p:nvSpPr>
        <p:spPr>
          <a:xfrm>
            <a:off x="258380" y="6386257"/>
            <a:ext cx="84030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solidFill>
                  <a:srgbClr val="002060"/>
                </a:solidFill>
              </a:rPr>
              <a:t>Source: </a:t>
            </a:r>
            <a:r>
              <a:rPr lang="en-US" sz="1050" dirty="0">
                <a:solidFill>
                  <a:srgbClr val="002060"/>
                </a:solidFill>
              </a:rPr>
              <a:t>Projections of global health outcomes from 2005 to 2060 using the International Futures integrated forecasting model. </a:t>
            </a:r>
            <a:r>
              <a:rPr lang="it-IT" sz="1050" dirty="0">
                <a:solidFill>
                  <a:srgbClr val="002060"/>
                </a:solidFill>
              </a:rPr>
              <a:t>WHO </a:t>
            </a:r>
            <a:r>
              <a:rPr lang="it-IT" sz="1050" dirty="0" err="1">
                <a:solidFill>
                  <a:srgbClr val="002060"/>
                </a:solidFill>
              </a:rPr>
              <a:t>bullettin</a:t>
            </a:r>
            <a:r>
              <a:rPr lang="it-IT" sz="1050" dirty="0">
                <a:solidFill>
                  <a:srgbClr val="002060"/>
                </a:solidFill>
              </a:rPr>
              <a:t> 2011.</a:t>
            </a:r>
          </a:p>
        </p:txBody>
      </p:sp>
      <p:sp>
        <p:nvSpPr>
          <p:cNvPr id="9" name="Rettangolo 8"/>
          <p:cNvSpPr/>
          <p:nvPr/>
        </p:nvSpPr>
        <p:spPr>
          <a:xfrm>
            <a:off x="1624577" y="117613"/>
            <a:ext cx="5670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cs typeface="Times New Roman" pitchFamily="18" charset="0"/>
              </a:rPr>
              <a:t>Chronic diseases</a:t>
            </a:r>
            <a:endParaRPr lang="it-IT" sz="40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1" t="28529" r="5514" b="3643"/>
          <a:stretch/>
        </p:blipFill>
        <p:spPr bwMode="auto">
          <a:xfrm>
            <a:off x="801999" y="1094853"/>
            <a:ext cx="7712049" cy="4959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igura a mano libera 11"/>
          <p:cNvSpPr/>
          <p:nvPr/>
        </p:nvSpPr>
        <p:spPr>
          <a:xfrm>
            <a:off x="1624578" y="1608083"/>
            <a:ext cx="6400070" cy="2017985"/>
          </a:xfrm>
          <a:custGeom>
            <a:avLst/>
            <a:gdLst>
              <a:gd name="connsiteX0" fmla="*/ 0 w 6608618"/>
              <a:gd name="connsiteY0" fmla="*/ 2078182 h 2078182"/>
              <a:gd name="connsiteX1" fmla="*/ 2743200 w 6608618"/>
              <a:gd name="connsiteY1" fmla="*/ 1274618 h 2078182"/>
              <a:gd name="connsiteX2" fmla="*/ 4793673 w 6608618"/>
              <a:gd name="connsiteY2" fmla="*/ 554182 h 2078182"/>
              <a:gd name="connsiteX3" fmla="*/ 6608618 w 6608618"/>
              <a:gd name="connsiteY3" fmla="*/ 0 h 207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8618" h="2078182">
                <a:moveTo>
                  <a:pt x="0" y="2078182"/>
                </a:moveTo>
                <a:cubicBezTo>
                  <a:pt x="972127" y="1803400"/>
                  <a:pt x="1944255" y="1528618"/>
                  <a:pt x="2743200" y="1274618"/>
                </a:cubicBezTo>
                <a:cubicBezTo>
                  <a:pt x="3542146" y="1020618"/>
                  <a:pt x="4149437" y="766618"/>
                  <a:pt x="4793673" y="554182"/>
                </a:cubicBezTo>
                <a:cubicBezTo>
                  <a:pt x="5437909" y="341746"/>
                  <a:pt x="6023263" y="170873"/>
                  <a:pt x="6608618" y="0"/>
                </a:cubicBezTo>
              </a:path>
            </a:pathLst>
          </a:cu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14" name="Connettore 1 13"/>
          <p:cNvCxnSpPr/>
          <p:nvPr/>
        </p:nvCxnSpPr>
        <p:spPr>
          <a:xfrm>
            <a:off x="3620675" y="5200807"/>
            <a:ext cx="162018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93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sz="quarter" idx="4294967295"/>
          </p:nvPr>
        </p:nvSpPr>
        <p:spPr bwMode="auto">
          <a:xfrm>
            <a:off x="1143000" y="914401"/>
            <a:ext cx="6858000" cy="429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has been estimated that the commonest chronic conditions are costing the EU countries 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than 1 trillion Euros per year, which is expected to increase to 6 trillion Euros by the middle of the century.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UK the cost of chronic conditions such as stroke, heart diseases, diabetes, cancer and dementia pile up to over 50% of total healthcare expenditure.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it-IT" sz="1600" dirty="0">
              <a:solidFill>
                <a:srgbClr val="FF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43001" y="1430779"/>
            <a:ext cx="6858000" cy="484748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algn="ctr"/>
            <a:endParaRPr lang="en-US" sz="1050" b="1" dirty="0">
              <a:solidFill>
                <a:srgbClr val="00206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1032" y="71411"/>
            <a:ext cx="89548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cs typeface="Times New Roman" pitchFamily="18" charset="0"/>
              </a:rPr>
              <a:t>Chronic conditions and economic burden</a:t>
            </a:r>
            <a:endParaRPr lang="it-IT" sz="40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graphicFrame>
        <p:nvGraphicFramePr>
          <p:cNvPr id="9" name="Chart 4"/>
          <p:cNvGraphicFramePr/>
          <p:nvPr>
            <p:extLst>
              <p:ext uri="{D42A27DB-BD31-4B8C-83A1-F6EECF244321}">
                <p14:modId xmlns:p14="http://schemas.microsoft.com/office/powerpoint/2010/main" val="213728112"/>
              </p:ext>
            </p:extLst>
          </p:nvPr>
        </p:nvGraphicFramePr>
        <p:xfrm>
          <a:off x="1601672" y="2456892"/>
          <a:ext cx="6048671" cy="3402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vale 1"/>
          <p:cNvSpPr/>
          <p:nvPr/>
        </p:nvSpPr>
        <p:spPr>
          <a:xfrm>
            <a:off x="2627784" y="4149080"/>
            <a:ext cx="648072" cy="270030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0" name="Ovale 9"/>
          <p:cNvSpPr/>
          <p:nvPr/>
        </p:nvSpPr>
        <p:spPr>
          <a:xfrm>
            <a:off x="6166568" y="3392996"/>
            <a:ext cx="421657" cy="324036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1" name="Ovale 10"/>
          <p:cNvSpPr/>
          <p:nvPr/>
        </p:nvSpPr>
        <p:spPr>
          <a:xfrm>
            <a:off x="4860032" y="4455114"/>
            <a:ext cx="504056" cy="342038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2" name="Ovale 11"/>
          <p:cNvSpPr/>
          <p:nvPr/>
        </p:nvSpPr>
        <p:spPr>
          <a:xfrm>
            <a:off x="2758806" y="2852936"/>
            <a:ext cx="517050" cy="384950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3" name="Ovale 12"/>
          <p:cNvSpPr/>
          <p:nvPr/>
        </p:nvSpPr>
        <p:spPr>
          <a:xfrm>
            <a:off x="4860032" y="3032956"/>
            <a:ext cx="396044" cy="342038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4" name="CasellaDiTesto 13"/>
          <p:cNvSpPr txBox="1"/>
          <p:nvPr/>
        </p:nvSpPr>
        <p:spPr>
          <a:xfrm>
            <a:off x="3491882" y="5582271"/>
            <a:ext cx="2013115" cy="300082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it-IT" sz="13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country can </a:t>
            </a:r>
            <a:r>
              <a:rPr lang="it-IT" sz="13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afford</a:t>
            </a:r>
            <a:r>
              <a:rPr lang="it-IT" sz="13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3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endParaRPr lang="it-IT" sz="13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it-IT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688211" y="6112960"/>
            <a:ext cx="5763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1 </a:t>
            </a:r>
            <a:r>
              <a:rPr lang="it-IT" sz="2800" dirty="0" err="1" smtClean="0"/>
              <a:t>trillion</a:t>
            </a:r>
            <a:r>
              <a:rPr lang="it-IT" sz="2800" dirty="0" smtClean="0"/>
              <a:t> = 1.000.000.000.000.000.000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6461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build="p"/>
      <p:bldGraphic spid="9" grpId="0">
        <p:bldAsOne/>
      </p:bldGraphic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6458" y="6350177"/>
            <a:ext cx="1924560" cy="324034"/>
          </a:xfrm>
          <a:prstGeom prst="rect">
            <a:avLst/>
          </a:prstGeom>
          <a:noFill/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436212" y="5336483"/>
            <a:ext cx="2523156" cy="12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22089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tabLst>
                <a:tab pos="492437" algn="l"/>
                <a:tab pos="984872" algn="l"/>
                <a:tab pos="1477309" algn="l"/>
                <a:tab pos="1969745" algn="l"/>
                <a:tab pos="2462180" algn="l"/>
              </a:tabLst>
            </a:pPr>
            <a:r>
              <a:rPr lang="en-GB" sz="825" b="1" dirty="0" err="1">
                <a:solidFill>
                  <a:srgbClr val="FFFFFF"/>
                </a:solidFill>
                <a:latin typeface="Arial" charset="0"/>
                <a:ea typeface="Gothic"/>
                <a:cs typeface="Gothic"/>
              </a:rPr>
              <a:t>Reck</a:t>
            </a:r>
            <a:r>
              <a:rPr lang="en-GB" sz="825" b="1" dirty="0">
                <a:solidFill>
                  <a:srgbClr val="FFFFFF"/>
                </a:solidFill>
                <a:latin typeface="Arial" charset="0"/>
                <a:ea typeface="Gothic"/>
                <a:cs typeface="Gothic"/>
              </a:rPr>
              <a:t> M et al. N </a:t>
            </a:r>
            <a:r>
              <a:rPr lang="en-GB" sz="825" b="1" dirty="0" err="1">
                <a:solidFill>
                  <a:srgbClr val="FFFFFF"/>
                </a:solidFill>
                <a:latin typeface="Arial" charset="0"/>
                <a:ea typeface="Gothic"/>
                <a:cs typeface="Gothic"/>
              </a:rPr>
              <a:t>Engl</a:t>
            </a:r>
            <a:r>
              <a:rPr lang="en-GB" sz="825" b="1" dirty="0">
                <a:solidFill>
                  <a:srgbClr val="FFFFFF"/>
                </a:solidFill>
                <a:latin typeface="Arial" charset="0"/>
                <a:ea typeface="Gothic"/>
                <a:cs typeface="Gothic"/>
              </a:rPr>
              <a:t> J Med 2016;375:1823-1833</a:t>
            </a:r>
          </a:p>
        </p:txBody>
      </p:sp>
      <p:pic>
        <p:nvPicPr>
          <p:cNvPr id="6" name="Picture 5" descr="Imag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63" y="7089"/>
            <a:ext cx="6979379" cy="682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907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4" y="346838"/>
            <a:ext cx="8980685" cy="571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9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3" y="148840"/>
            <a:ext cx="6934199" cy="426033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2" y="4541378"/>
            <a:ext cx="6921500" cy="215048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-236483" y="2002219"/>
            <a:ext cx="925435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002060"/>
                </a:solidFill>
                <a:cs typeface="Times New Roman" pitchFamily="18" charset="0"/>
              </a:rPr>
              <a:t>Who is </a:t>
            </a:r>
            <a:r>
              <a:rPr lang="en-US" sz="9600" b="1">
                <a:solidFill>
                  <a:srgbClr val="002060"/>
                </a:solidFill>
                <a:cs typeface="Times New Roman" pitchFamily="18" charset="0"/>
              </a:rPr>
              <a:t>going </a:t>
            </a:r>
            <a:endParaRPr lang="en-US" sz="9600" b="1" smtClean="0">
              <a:solidFill>
                <a:srgbClr val="002060"/>
              </a:solidFill>
              <a:cs typeface="Times New Roman" pitchFamily="18" charset="0"/>
            </a:endParaRPr>
          </a:p>
          <a:p>
            <a:pPr algn="ctr"/>
            <a:r>
              <a:rPr lang="en-US" sz="9600" b="1" dirty="0" smtClean="0">
                <a:solidFill>
                  <a:srgbClr val="002060"/>
                </a:solidFill>
                <a:cs typeface="Times New Roman" pitchFamily="18" charset="0"/>
              </a:rPr>
              <a:t>to </a:t>
            </a:r>
            <a:r>
              <a:rPr lang="en-US" sz="9600" b="1" dirty="0">
                <a:solidFill>
                  <a:srgbClr val="002060"/>
                </a:solidFill>
                <a:cs typeface="Times New Roman" pitchFamily="18" charset="0"/>
              </a:rPr>
              <a:t>pay?</a:t>
            </a:r>
            <a:endParaRPr lang="it-IT" sz="96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56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3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6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412206" y="2618911"/>
            <a:ext cx="0" cy="27531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12206" y="5387068"/>
            <a:ext cx="40147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897981" y="3022676"/>
            <a:ext cx="2857500" cy="13144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451622" y="4102573"/>
            <a:ext cx="1714500" cy="800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166122" y="4102574"/>
            <a:ext cx="971550" cy="1083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Up Arrow 15"/>
          <p:cNvSpPr/>
          <p:nvPr/>
        </p:nvSpPr>
        <p:spPr>
          <a:xfrm>
            <a:off x="5112544" y="4642726"/>
            <a:ext cx="914400" cy="571500"/>
          </a:xfrm>
          <a:prstGeom prst="up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9464" name="TextBox 16"/>
          <p:cNvSpPr txBox="1">
            <a:spLocks noChangeArrowheads="1"/>
          </p:cNvSpPr>
          <p:nvPr/>
        </p:nvSpPr>
        <p:spPr bwMode="auto">
          <a:xfrm>
            <a:off x="5328047" y="4319266"/>
            <a:ext cx="6286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50" b="1" dirty="0">
                <a:solidFill>
                  <a:srgbClr val="002060"/>
                </a:solidFill>
                <a:latin typeface="+mn-lt"/>
              </a:rPr>
              <a:t>2012</a:t>
            </a:r>
          </a:p>
        </p:txBody>
      </p:sp>
      <p:sp>
        <p:nvSpPr>
          <p:cNvPr id="19465" name="TextBox 17"/>
          <p:cNvSpPr txBox="1">
            <a:spLocks noChangeArrowheads="1"/>
          </p:cNvSpPr>
          <p:nvPr/>
        </p:nvSpPr>
        <p:spPr bwMode="auto">
          <a:xfrm>
            <a:off x="5975747" y="2752404"/>
            <a:ext cx="1543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50" b="1" dirty="0">
                <a:solidFill>
                  <a:srgbClr val="002060"/>
                </a:solidFill>
                <a:latin typeface="+mn-lt"/>
              </a:rPr>
              <a:t>Need &amp; Demand </a:t>
            </a:r>
          </a:p>
        </p:txBody>
      </p:sp>
      <p:pic>
        <p:nvPicPr>
          <p:cNvPr id="5122" name="Picture 2" descr="http://www.stevensstrategic.com/wp-content/uploads/2013/08/crisis_communication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964126"/>
            <a:ext cx="5214938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freenewsonline.it/wp-content/uploads/2014/07/441px-Euro_symbol_gold.svg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902" y="4282612"/>
            <a:ext cx="362582" cy="36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1848167" y="335021"/>
            <a:ext cx="5670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cs typeface="Times New Roman" pitchFamily="18" charset="0"/>
              </a:rPr>
              <a:t>Financial constraints</a:t>
            </a:r>
            <a:endParaRPr lang="it-IT" sz="40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464" grpId="0"/>
      <p:bldP spid="194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1"/>
          <p:cNvGraphicFramePr>
            <a:graphicFrameLocks noGrp="1"/>
          </p:cNvGraphicFramePr>
          <p:nvPr>
            <p:extLst/>
          </p:nvPr>
        </p:nvGraphicFramePr>
        <p:xfrm>
          <a:off x="574845" y="1509265"/>
          <a:ext cx="7765113" cy="4875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851635" y="809608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</a:rPr>
              <a:t>Average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</a:rPr>
              <a:t>annual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</a:rPr>
              <a:t>growth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 in health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</a:rPr>
              <a:t>spending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</a:rPr>
              <a:t>real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</a:rPr>
              <a:t>terms</a:t>
            </a:r>
            <a:endParaRPr lang="it-IT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3383868" y="5805264"/>
            <a:ext cx="2160240" cy="2160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GB" sz="750" b="1" dirty="0">
                <a:solidFill>
                  <a:srgbClr val="002060"/>
                </a:solidFill>
                <a:cs typeface="Arial" pitchFamily="34" charset="0"/>
              </a:rPr>
              <a:t>Source: </a:t>
            </a:r>
            <a:r>
              <a:rPr lang="en-GB" sz="750" dirty="0">
                <a:solidFill>
                  <a:srgbClr val="002060"/>
                </a:solidFill>
                <a:cs typeface="Arial" pitchFamily="34" charset="0"/>
              </a:rPr>
              <a:t>OECD Health Data 2013</a:t>
            </a:r>
          </a:p>
          <a:p>
            <a:endParaRPr lang="en-GB" sz="750" dirty="0">
              <a:solidFill>
                <a:srgbClr val="002060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315825" y="96921"/>
            <a:ext cx="5670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it-IT" sz="4000" b="1" dirty="0">
                <a:solidFill>
                  <a:srgbClr val="002060"/>
                </a:solidFill>
                <a:cs typeface="Times New Roman" pitchFamily="18" charset="0"/>
              </a:rPr>
              <a:t>Health spending</a:t>
            </a:r>
          </a:p>
        </p:txBody>
      </p:sp>
      <p:sp>
        <p:nvSpPr>
          <p:cNvPr id="2" name="Ovale 1"/>
          <p:cNvSpPr/>
          <p:nvPr/>
        </p:nvSpPr>
        <p:spPr>
          <a:xfrm>
            <a:off x="804337" y="5015119"/>
            <a:ext cx="2240868" cy="1149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12724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24995"/>
            <a:ext cx="8229600" cy="1143000"/>
          </a:xfrm>
        </p:spPr>
        <p:txBody>
          <a:bodyPr>
            <a:noAutofit/>
          </a:bodyPr>
          <a:lstStyle/>
          <a:p>
            <a:r>
              <a:rPr lang="it-IT" sz="4000" dirty="0" err="1"/>
              <a:t>United</a:t>
            </a:r>
            <a:r>
              <a:rPr lang="it-IT" sz="4000" dirty="0"/>
              <a:t> Kingdom </a:t>
            </a:r>
            <a:br>
              <a:rPr lang="it-IT" sz="4000" dirty="0"/>
            </a:br>
            <a:r>
              <a:rPr lang="it-IT" sz="4000" dirty="0"/>
              <a:t>£16.7 </a:t>
            </a:r>
            <a:r>
              <a:rPr lang="it-IT" sz="4000" dirty="0" err="1"/>
              <a:t>Billion</a:t>
            </a:r>
            <a:r>
              <a:rPr lang="it-IT" sz="4000" dirty="0"/>
              <a:t> </a:t>
            </a:r>
            <a:r>
              <a:rPr lang="it-IT" sz="4000" dirty="0" err="1"/>
              <a:t>cut</a:t>
            </a:r>
            <a:r>
              <a:rPr lang="it-IT" sz="4000" dirty="0"/>
              <a:t> </a:t>
            </a:r>
            <a:r>
              <a:rPr lang="it-IT" sz="4000" dirty="0" err="1"/>
              <a:t>since</a:t>
            </a:r>
            <a:r>
              <a:rPr lang="it-IT" sz="4000" dirty="0"/>
              <a:t> 2010</a:t>
            </a:r>
            <a:br>
              <a:rPr lang="it-IT" sz="4000" dirty="0"/>
            </a:b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41742"/>
            <a:ext cx="8229600" cy="4525963"/>
          </a:xfrm>
        </p:spPr>
        <p:txBody>
          <a:bodyPr>
            <a:normAutofit fontScale="55000" lnSpcReduction="20000"/>
          </a:bodyPr>
          <a:lstStyle/>
          <a:p>
            <a:r>
              <a:rPr lang="it-IT" sz="4400" dirty="0"/>
              <a:t>2015 the </a:t>
            </a:r>
            <a:r>
              <a:rPr lang="it-IT" sz="4400" dirty="0" err="1"/>
              <a:t>greatest</a:t>
            </a:r>
            <a:r>
              <a:rPr lang="it-IT" sz="4400" dirty="0"/>
              <a:t> rise in </a:t>
            </a:r>
            <a:r>
              <a:rPr lang="it-IT" sz="4400" dirty="0" err="1"/>
              <a:t>mortality</a:t>
            </a:r>
            <a:r>
              <a:rPr lang="it-IT" sz="4400" dirty="0"/>
              <a:t> </a:t>
            </a:r>
          </a:p>
          <a:p>
            <a:r>
              <a:rPr lang="it-IT" sz="4400" dirty="0"/>
              <a:t>Record </a:t>
            </a:r>
            <a:r>
              <a:rPr lang="it-IT" sz="4400" dirty="0" err="1"/>
              <a:t>number</a:t>
            </a:r>
            <a:r>
              <a:rPr lang="it-IT" sz="4400" dirty="0"/>
              <a:t> of </a:t>
            </a:r>
            <a:r>
              <a:rPr lang="it-IT" sz="4400" dirty="0" err="1"/>
              <a:t>calls</a:t>
            </a:r>
            <a:r>
              <a:rPr lang="it-IT" sz="4400" dirty="0"/>
              <a:t> to NHS 111 </a:t>
            </a:r>
            <a:r>
              <a:rPr lang="it-IT" sz="4400" dirty="0" err="1"/>
              <a:t>Helpline</a:t>
            </a:r>
            <a:endParaRPr lang="it-IT" sz="4400" dirty="0"/>
          </a:p>
          <a:p>
            <a:r>
              <a:rPr lang="it-IT" sz="4400" dirty="0" err="1"/>
              <a:t>All</a:t>
            </a:r>
            <a:r>
              <a:rPr lang="it-IT" sz="4400" dirty="0"/>
              <a:t> </a:t>
            </a:r>
            <a:r>
              <a:rPr lang="it-IT" sz="4400" dirty="0" err="1"/>
              <a:t>ambulance</a:t>
            </a:r>
            <a:r>
              <a:rPr lang="it-IT" sz="4400" dirty="0"/>
              <a:t> </a:t>
            </a:r>
            <a:r>
              <a:rPr lang="it-IT" sz="4400" dirty="0" err="1"/>
              <a:t>services</a:t>
            </a:r>
            <a:r>
              <a:rPr lang="it-IT" sz="4400" dirty="0"/>
              <a:t> </a:t>
            </a:r>
            <a:r>
              <a:rPr lang="it-IT" sz="4400" dirty="0" err="1"/>
              <a:t>failing</a:t>
            </a:r>
            <a:r>
              <a:rPr lang="it-IT" sz="4400" dirty="0"/>
              <a:t> to hit targets</a:t>
            </a:r>
          </a:p>
          <a:p>
            <a:r>
              <a:rPr lang="it-IT" sz="4400" dirty="0" err="1"/>
              <a:t>Increase</a:t>
            </a:r>
            <a:r>
              <a:rPr lang="it-IT" sz="4400" dirty="0"/>
              <a:t> in </a:t>
            </a:r>
            <a:r>
              <a:rPr lang="it-IT" sz="4400" dirty="0" err="1"/>
              <a:t>Waiting</a:t>
            </a:r>
            <a:r>
              <a:rPr lang="it-IT" sz="4400" dirty="0"/>
              <a:t> </a:t>
            </a:r>
            <a:r>
              <a:rPr lang="it-IT" sz="4400" dirty="0" err="1"/>
              <a:t>Lists</a:t>
            </a:r>
            <a:r>
              <a:rPr lang="it-IT" sz="4400" dirty="0"/>
              <a:t> (</a:t>
            </a:r>
            <a:r>
              <a:rPr lang="it-IT" sz="4400" dirty="0" err="1"/>
              <a:t>Even</a:t>
            </a:r>
            <a:r>
              <a:rPr lang="it-IT" sz="4400" dirty="0"/>
              <a:t> for </a:t>
            </a:r>
            <a:r>
              <a:rPr lang="it-IT" sz="4400" dirty="0" err="1"/>
              <a:t>GPs</a:t>
            </a:r>
            <a:r>
              <a:rPr lang="it-IT" sz="4400" dirty="0"/>
              <a:t>)</a:t>
            </a:r>
          </a:p>
          <a:p>
            <a:r>
              <a:rPr lang="it-IT" sz="4400" dirty="0"/>
              <a:t>Record of </a:t>
            </a:r>
            <a:r>
              <a:rPr lang="it-IT" sz="4400" dirty="0" err="1"/>
              <a:t>surgeries</a:t>
            </a:r>
            <a:r>
              <a:rPr lang="it-IT" sz="4400" dirty="0"/>
              <a:t> </a:t>
            </a:r>
            <a:r>
              <a:rPr lang="it-IT" sz="4400" dirty="0" err="1"/>
              <a:t>cancelled</a:t>
            </a:r>
            <a:r>
              <a:rPr lang="it-IT" sz="4400" dirty="0"/>
              <a:t> for </a:t>
            </a:r>
            <a:r>
              <a:rPr lang="it-IT" sz="4400" dirty="0" err="1"/>
              <a:t>reasons</a:t>
            </a:r>
            <a:r>
              <a:rPr lang="it-IT" sz="4400" dirty="0"/>
              <a:t> </a:t>
            </a:r>
            <a:r>
              <a:rPr lang="it-IT" sz="4400" dirty="0" err="1"/>
              <a:t>not</a:t>
            </a:r>
            <a:r>
              <a:rPr lang="it-IT" sz="4400" dirty="0"/>
              <a:t> </a:t>
            </a:r>
            <a:r>
              <a:rPr lang="it-IT" sz="4400" dirty="0" err="1"/>
              <a:t>clinically</a:t>
            </a:r>
            <a:r>
              <a:rPr lang="it-IT" sz="4400" dirty="0"/>
              <a:t> </a:t>
            </a:r>
            <a:r>
              <a:rPr lang="it-IT" sz="4400" dirty="0" err="1"/>
              <a:t>linked</a:t>
            </a:r>
            <a:endParaRPr lang="it-IT" sz="4400" dirty="0"/>
          </a:p>
          <a:p>
            <a:r>
              <a:rPr lang="it-IT" sz="4400" dirty="0"/>
              <a:t>Record </a:t>
            </a:r>
            <a:r>
              <a:rPr lang="it-IT" sz="4400" dirty="0" err="1"/>
              <a:t>delays</a:t>
            </a:r>
            <a:r>
              <a:rPr lang="it-IT" sz="4400" dirty="0"/>
              <a:t> in </a:t>
            </a:r>
            <a:r>
              <a:rPr lang="it-IT" sz="4400" dirty="0" err="1"/>
              <a:t>transferring</a:t>
            </a:r>
            <a:r>
              <a:rPr lang="it-IT" sz="4400" dirty="0"/>
              <a:t> </a:t>
            </a:r>
            <a:r>
              <a:rPr lang="it-IT" sz="4400" dirty="0" err="1"/>
              <a:t>patients</a:t>
            </a:r>
            <a:r>
              <a:rPr lang="it-IT" sz="4400" dirty="0"/>
              <a:t> due to bed </a:t>
            </a:r>
            <a:r>
              <a:rPr lang="it-IT" sz="4400" dirty="0" err="1"/>
              <a:t>shortage</a:t>
            </a:r>
            <a:r>
              <a:rPr lang="it-IT" sz="4400" dirty="0"/>
              <a:t> in hospitals</a:t>
            </a:r>
          </a:p>
          <a:p>
            <a:r>
              <a:rPr lang="it-IT" sz="4400" dirty="0"/>
              <a:t>Record </a:t>
            </a:r>
            <a:r>
              <a:rPr lang="it-IT" sz="4400" dirty="0" err="1"/>
              <a:t>levels</a:t>
            </a:r>
            <a:r>
              <a:rPr lang="it-IT" sz="4400" dirty="0"/>
              <a:t> of </a:t>
            </a:r>
            <a:r>
              <a:rPr lang="it-IT" sz="4400" dirty="0" err="1"/>
              <a:t>absenteeism</a:t>
            </a:r>
            <a:r>
              <a:rPr lang="it-IT" sz="4400" dirty="0"/>
              <a:t> and </a:t>
            </a:r>
            <a:r>
              <a:rPr lang="it-IT" sz="4400" dirty="0" err="1"/>
              <a:t>lack</a:t>
            </a:r>
            <a:r>
              <a:rPr lang="it-IT" sz="4400" dirty="0"/>
              <a:t> of </a:t>
            </a:r>
            <a:r>
              <a:rPr lang="it-IT" sz="4400" dirty="0" err="1"/>
              <a:t>applications</a:t>
            </a:r>
            <a:r>
              <a:rPr lang="it-IT" sz="4400" dirty="0"/>
              <a:t> to </a:t>
            </a:r>
            <a:r>
              <a:rPr lang="it-IT" sz="4400" dirty="0" err="1"/>
              <a:t>fill</a:t>
            </a:r>
            <a:r>
              <a:rPr lang="it-IT" sz="4400" dirty="0"/>
              <a:t> in the </a:t>
            </a:r>
            <a:r>
              <a:rPr lang="it-IT" sz="4400" dirty="0" err="1"/>
              <a:t>empty</a:t>
            </a:r>
            <a:r>
              <a:rPr lang="it-IT" sz="4400" dirty="0"/>
              <a:t> positions. </a:t>
            </a:r>
          </a:p>
          <a:p>
            <a:r>
              <a:rPr lang="it-IT" sz="4400" dirty="0" err="1"/>
              <a:t>Health</a:t>
            </a:r>
            <a:r>
              <a:rPr lang="it-IT" sz="4400" dirty="0"/>
              <a:t> </a:t>
            </a:r>
            <a:r>
              <a:rPr lang="it-IT" sz="4400" dirty="0" err="1"/>
              <a:t>migration</a:t>
            </a:r>
            <a:r>
              <a:rPr lang="it-IT" sz="4400" dirty="0"/>
              <a:t> from North </a:t>
            </a:r>
            <a:r>
              <a:rPr lang="it-IT" sz="4400" dirty="0" err="1"/>
              <a:t>England</a:t>
            </a:r>
            <a:r>
              <a:rPr lang="it-IT" sz="4400" dirty="0"/>
              <a:t> to Scotland </a:t>
            </a:r>
          </a:p>
          <a:p>
            <a:r>
              <a:rPr lang="it-IT" sz="4400" dirty="0" err="1"/>
              <a:t>Dying</a:t>
            </a:r>
            <a:r>
              <a:rPr lang="it-IT" sz="4400" dirty="0"/>
              <a:t> from </a:t>
            </a:r>
            <a:r>
              <a:rPr lang="it-IT" sz="4400" dirty="0" err="1"/>
              <a:t>hunger</a:t>
            </a:r>
            <a:r>
              <a:rPr lang="it-IT" sz="4400" dirty="0"/>
              <a:t> in English Hospitals</a:t>
            </a:r>
          </a:p>
          <a:p>
            <a:r>
              <a:rPr lang="it-IT" sz="4400" dirty="0" err="1"/>
              <a:t>Dying</a:t>
            </a:r>
            <a:r>
              <a:rPr lang="it-IT" sz="4400" dirty="0"/>
              <a:t> from </a:t>
            </a:r>
            <a:r>
              <a:rPr lang="it-IT" sz="4400" dirty="0" err="1"/>
              <a:t>cold</a:t>
            </a:r>
            <a:r>
              <a:rPr lang="it-IT" sz="4400" dirty="0"/>
              <a:t> </a:t>
            </a:r>
            <a:r>
              <a:rPr lang="it-IT" sz="4400" dirty="0" err="1"/>
              <a:t>at</a:t>
            </a:r>
            <a:r>
              <a:rPr lang="it-IT" sz="4400" dirty="0"/>
              <a:t> home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89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903"/>
            <a:ext cx="9151883" cy="610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9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>
                <a:ea typeface="ＭＳ Ｐゴシック" charset="-128"/>
              </a:rPr>
              <a:t>The European social model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579985" y="2114550"/>
            <a:ext cx="4214812" cy="4114800"/>
          </a:xfrm>
        </p:spPr>
        <p:txBody>
          <a:bodyPr/>
          <a:lstStyle/>
          <a:p>
            <a:pPr eaLnBrk="1" hangingPunct="1"/>
            <a:r>
              <a:rPr lang="en-GB" altLang="it-IT" sz="2800" dirty="0">
                <a:ea typeface="ＭＳ Ｐゴシック" charset="-128"/>
              </a:rPr>
              <a:t>A system of transfers</a:t>
            </a:r>
          </a:p>
          <a:p>
            <a:pPr lvl="1" eaLnBrk="1" hangingPunct="1"/>
            <a:r>
              <a:rPr lang="en-GB" altLang="it-IT" sz="2400" dirty="0">
                <a:ea typeface="ＭＳ Ｐゴシック" charset="-128"/>
              </a:rPr>
              <a:t>From rich to poor</a:t>
            </a:r>
          </a:p>
          <a:p>
            <a:pPr lvl="1" eaLnBrk="1" hangingPunct="1"/>
            <a:r>
              <a:rPr lang="en-GB" altLang="it-IT" sz="2400" dirty="0">
                <a:ea typeface="ＭＳ Ｐゴシック" charset="-128"/>
              </a:rPr>
              <a:t>From young to old</a:t>
            </a:r>
          </a:p>
          <a:p>
            <a:pPr lvl="1" eaLnBrk="1" hangingPunct="1"/>
            <a:r>
              <a:rPr lang="en-GB" altLang="it-IT" sz="2400" dirty="0">
                <a:ea typeface="ＭＳ Ｐゴシック" charset="-128"/>
              </a:rPr>
              <a:t>From employed to unemployed</a:t>
            </a:r>
          </a:p>
          <a:p>
            <a:pPr lvl="1" eaLnBrk="1" hangingPunct="1"/>
            <a:r>
              <a:rPr lang="en-GB" altLang="it-IT" sz="2400" dirty="0">
                <a:ea typeface="ＭＳ Ｐゴシック" charset="-128"/>
              </a:rPr>
              <a:t>From healthy to ill</a:t>
            </a:r>
          </a:p>
          <a:p>
            <a:endParaRPr lang="en-GB" altLang="it-IT" dirty="0">
              <a:ea typeface="ＭＳ Ｐゴシック" charset="-128"/>
            </a:endParaRPr>
          </a:p>
        </p:txBody>
      </p:sp>
      <p:pic>
        <p:nvPicPr>
          <p:cNvPr id="34819" name="Picture 2" descr="The Beveridge Report, 1942 - opens new windo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1857375"/>
            <a:ext cx="2928937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7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9318" y="2565013"/>
            <a:ext cx="8229600" cy="1143000"/>
          </a:xfrm>
        </p:spPr>
        <p:txBody>
          <a:bodyPr>
            <a:normAutofit/>
          </a:bodyPr>
          <a:lstStyle/>
          <a:p>
            <a:r>
              <a:rPr lang="it-IT" sz="6000" dirty="0" err="1"/>
              <a:t>What</a:t>
            </a:r>
            <a:r>
              <a:rPr lang="it-IT" sz="6000" dirty="0"/>
              <a:t> can </a:t>
            </a:r>
            <a:r>
              <a:rPr lang="it-IT" sz="6000" dirty="0" err="1"/>
              <a:t>we</a:t>
            </a:r>
            <a:r>
              <a:rPr lang="it-IT" sz="6000" dirty="0"/>
              <a:t> do?</a:t>
            </a:r>
          </a:p>
        </p:txBody>
      </p:sp>
    </p:spTree>
    <p:extLst>
      <p:ext uri="{BB962C8B-B14F-4D97-AF65-F5344CB8AC3E}">
        <p14:creationId xmlns:p14="http://schemas.microsoft.com/office/powerpoint/2010/main" val="95523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49225" y="174625"/>
            <a:ext cx="8799513" cy="6477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Healthcare Sustainability</a:t>
            </a:r>
          </a:p>
        </p:txBody>
      </p:sp>
      <p:sp>
        <p:nvSpPr>
          <p:cNvPr id="36866" name="Espace réservé du contenu 2"/>
          <p:cNvSpPr>
            <a:spLocks noGrp="1"/>
          </p:cNvSpPr>
          <p:nvPr>
            <p:ph sz="half" idx="11"/>
          </p:nvPr>
        </p:nvSpPr>
        <p:spPr>
          <a:xfrm>
            <a:off x="0" y="1090613"/>
            <a:ext cx="9144000" cy="4056062"/>
          </a:xfrm>
        </p:spPr>
        <p:txBody>
          <a:bodyPr/>
          <a:lstStyle/>
          <a:p>
            <a:pPr algn="ctr"/>
            <a:r>
              <a:rPr lang="en-US" altLang="it-IT">
                <a:latin typeface="Novel Sans Rd Pro ExtraBold" charset="0"/>
                <a:ea typeface="ＭＳ Ｐゴシック" charset="-128"/>
              </a:rPr>
              <a:t>Healthcare systems need to be reorganized, and sustainability framework represents a prominent option to guide new policies, plans and programs </a:t>
            </a:r>
          </a:p>
        </p:txBody>
      </p:sp>
      <p:sp>
        <p:nvSpPr>
          <p:cNvPr id="9" name="Rettangolo 8"/>
          <p:cNvSpPr/>
          <p:nvPr/>
        </p:nvSpPr>
        <p:spPr>
          <a:xfrm>
            <a:off x="539750" y="2420938"/>
            <a:ext cx="8636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</a:rPr>
              <a:t>Aim</a:t>
            </a:r>
            <a:endParaRPr lang="it-IT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charset="0"/>
            </a:endParaRPr>
          </a:p>
        </p:txBody>
      </p:sp>
      <p:sp>
        <p:nvSpPr>
          <p:cNvPr id="10" name="Freccia a destra 9"/>
          <p:cNvSpPr/>
          <p:nvPr/>
        </p:nvSpPr>
        <p:spPr>
          <a:xfrm rot="20656617">
            <a:off x="1576388" y="2249488"/>
            <a:ext cx="977900" cy="342900"/>
          </a:xfrm>
          <a:prstGeom prst="rightArrow">
            <a:avLst/>
          </a:prstGeom>
          <a:solidFill>
            <a:srgbClr val="545E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+mj-lt"/>
            </a:endParaRPr>
          </a:p>
        </p:txBody>
      </p:sp>
      <p:sp>
        <p:nvSpPr>
          <p:cNvPr id="11" name="Freccia a destra 10"/>
          <p:cNvSpPr/>
          <p:nvPr/>
        </p:nvSpPr>
        <p:spPr>
          <a:xfrm rot="786189">
            <a:off x="1566863" y="2887663"/>
            <a:ext cx="979487" cy="342900"/>
          </a:xfrm>
          <a:prstGeom prst="rightArrow">
            <a:avLst/>
          </a:prstGeom>
          <a:solidFill>
            <a:srgbClr val="545E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+mj-lt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771775" y="1897063"/>
            <a:ext cx="2379663" cy="52387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Policy Maker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786063" y="3068638"/>
            <a:ext cx="1362075" cy="52387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Citizen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6062663" y="3049588"/>
            <a:ext cx="2360612" cy="52387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545E9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Gaining health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6084888" y="1912938"/>
            <a:ext cx="1865312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545E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</a:rPr>
              <a:t>Investment</a:t>
            </a:r>
            <a:endParaRPr lang="it-IT" sz="2800" dirty="0">
              <a:solidFill>
                <a:srgbClr val="545E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charset="0"/>
            </a:endParaRPr>
          </a:p>
        </p:txBody>
      </p:sp>
      <p:sp>
        <p:nvSpPr>
          <p:cNvPr id="16" name="Freccia a destra 15"/>
          <p:cNvSpPr/>
          <p:nvPr/>
        </p:nvSpPr>
        <p:spPr>
          <a:xfrm rot="5400000">
            <a:off x="4164807" y="3890169"/>
            <a:ext cx="750887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545E98"/>
              </a:solidFill>
              <a:latin typeface="+mj-lt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79388" y="4605338"/>
            <a:ext cx="279558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</a:rPr>
              <a:t>Prevention</a:t>
            </a:r>
          </a:p>
          <a:p>
            <a:pPr algn="ctr">
              <a:defRPr/>
            </a:pPr>
            <a:r>
              <a:rPr lang="en-GB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</a:rPr>
              <a:t>and</a:t>
            </a:r>
          </a:p>
          <a:p>
            <a:pPr algn="ctr">
              <a:defRPr/>
            </a:pPr>
            <a:r>
              <a:rPr lang="en-GB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</a:rPr>
              <a:t>Early Intervention</a:t>
            </a:r>
            <a:endParaRPr lang="it-IT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3046413" y="4765675"/>
            <a:ext cx="3109912" cy="83185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b="1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Empowered and responsible citizens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5240338" y="1700213"/>
            <a:ext cx="530225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5400" b="1" dirty="0">
                <a:solidFill>
                  <a:srgbClr val="FEF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</a:rPr>
              <a:t>=</a:t>
            </a:r>
            <a:endParaRPr lang="it-IT" dirty="0">
              <a:solidFill>
                <a:srgbClr val="FEF2E2"/>
              </a:solidFill>
              <a:latin typeface="+mj-lt"/>
              <a:ea typeface="ＭＳ Ｐゴシック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5219700" y="2852738"/>
            <a:ext cx="531813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5400" b="1" dirty="0">
                <a:solidFill>
                  <a:srgbClr val="FEF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</a:rPr>
              <a:t>=</a:t>
            </a:r>
            <a:endParaRPr lang="it-IT" dirty="0">
              <a:solidFill>
                <a:srgbClr val="FEF2E2"/>
              </a:solidFill>
              <a:latin typeface="+mj-lt"/>
              <a:ea typeface="ＭＳ Ｐゴシック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179388" y="4611688"/>
            <a:ext cx="8713787" cy="12969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+mj-lt"/>
            </a:endParaRPr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6524625" y="4765675"/>
            <a:ext cx="2439988" cy="7318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Reorganisation of care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236538" y="4616450"/>
            <a:ext cx="8712200" cy="1295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739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/>
      <p:bldP spid="13" grpId="0"/>
      <p:bldP spid="14" grpId="0"/>
      <p:bldP spid="15" grpId="0"/>
      <p:bldP spid="16" grpId="0" animBg="1"/>
      <p:bldP spid="17" grpId="0"/>
      <p:bldP spid="18" grpId="0"/>
      <p:bldP spid="19" grpId="0"/>
      <p:bldP spid="20" grpId="0"/>
      <p:bldP spid="21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85" y="1570219"/>
            <a:ext cx="7239000" cy="4826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284205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 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033752" y="515037"/>
            <a:ext cx="4359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 smtClean="0"/>
              <a:t>Increasing</a:t>
            </a:r>
            <a:r>
              <a:rPr lang="it-IT" sz="3600" dirty="0" smtClean="0"/>
              <a:t> </a:t>
            </a:r>
            <a:r>
              <a:rPr lang="it-IT" sz="3600" dirty="0" err="1" smtClean="0"/>
              <a:t>inequalities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12936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4"/>
          <p:cNvSpPr txBox="1">
            <a:spLocks/>
          </p:cNvSpPr>
          <p:nvPr/>
        </p:nvSpPr>
        <p:spPr>
          <a:xfrm>
            <a:off x="1505977" y="482409"/>
            <a:ext cx="5947172" cy="7203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100" b="1" i="1" dirty="0">
                <a:solidFill>
                  <a:schemeClr val="tx2"/>
                </a:solidFill>
                <a:latin typeface="Cambria" panose="02040503050406030204" pitchFamily="18" charset="0"/>
              </a:rPr>
              <a:t>          </a:t>
            </a:r>
            <a:r>
              <a:rPr lang="pt-BR" sz="2400" b="1" i="1" dirty="0" err="1">
                <a:solidFill>
                  <a:schemeClr val="tx2"/>
                </a:solidFill>
                <a:latin typeface="Cambria" panose="02040503050406030204" pitchFamily="18" charset="0"/>
              </a:rPr>
              <a:t>Only</a:t>
            </a:r>
            <a:r>
              <a:rPr lang="pt-BR" sz="2400" b="1" i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pt-BR" sz="2400" b="1" i="1" dirty="0" err="1">
                <a:solidFill>
                  <a:schemeClr val="tx2"/>
                </a:solidFill>
                <a:latin typeface="Cambria" panose="02040503050406030204" pitchFamily="18" charset="0"/>
              </a:rPr>
              <a:t>Evidence-based</a:t>
            </a:r>
            <a:r>
              <a:rPr lang="pt-BR" sz="2400" b="1" i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pt-BR" sz="2400" b="1" i="1" dirty="0" err="1">
                <a:solidFill>
                  <a:schemeClr val="tx2"/>
                </a:solidFill>
                <a:latin typeface="Cambria" panose="02040503050406030204" pitchFamily="18" charset="0"/>
              </a:rPr>
              <a:t>decision</a:t>
            </a:r>
            <a:r>
              <a:rPr lang="pt-BR" sz="2400" b="1" i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pt-BR" sz="2400" b="1" i="1" dirty="0" err="1">
                <a:solidFill>
                  <a:schemeClr val="tx2"/>
                </a:solidFill>
                <a:latin typeface="Cambria" panose="02040503050406030204" pitchFamily="18" charset="0"/>
              </a:rPr>
              <a:t>making</a:t>
            </a:r>
            <a:r>
              <a:rPr lang="pt-BR" sz="2400" b="1" i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</a:p>
          <a:p>
            <a:pPr algn="l"/>
            <a:r>
              <a:rPr lang="pt-BR" sz="2400" b="1" i="1" dirty="0">
                <a:solidFill>
                  <a:schemeClr val="tx2"/>
                </a:solidFill>
                <a:latin typeface="Cambria" panose="02040503050406030204" pitchFamily="18" charset="0"/>
              </a:rPr>
              <a:t>		       </a:t>
            </a:r>
            <a:r>
              <a:rPr lang="pt-BR" sz="2400" b="1" i="1" dirty="0" err="1">
                <a:solidFill>
                  <a:schemeClr val="tx2"/>
                </a:solidFill>
                <a:latin typeface="Cambria" panose="02040503050406030204" pitchFamily="18" charset="0"/>
              </a:rPr>
              <a:t>can</a:t>
            </a:r>
            <a:r>
              <a:rPr lang="pt-BR" sz="2400" b="1" i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pt-BR" sz="2400" b="1" i="1" dirty="0" err="1">
                <a:solidFill>
                  <a:schemeClr val="tx2"/>
                </a:solidFill>
                <a:latin typeface="Cambria" panose="02040503050406030204" pitchFamily="18" charset="0"/>
              </a:rPr>
              <a:t>fix</a:t>
            </a:r>
            <a:r>
              <a:rPr lang="pt-BR" sz="2400" b="1" i="1" dirty="0">
                <a:solidFill>
                  <a:schemeClr val="tx2"/>
                </a:solidFill>
                <a:latin typeface="Cambria" panose="02040503050406030204" pitchFamily="18" charset="0"/>
              </a:rPr>
              <a:t> it</a:t>
            </a:r>
            <a:endParaRPr lang="it-IT" sz="2400" b="1" i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748" y="1962296"/>
            <a:ext cx="5657401" cy="410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3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ttangolo 2"/>
          <p:cNvSpPr>
            <a:spLocks noChangeArrowheads="1"/>
          </p:cNvSpPr>
          <p:nvPr/>
        </p:nvSpPr>
        <p:spPr bwMode="auto">
          <a:xfrm>
            <a:off x="868254" y="1011731"/>
            <a:ext cx="7921625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>
                <a:latin typeface="Arial" charset="0"/>
              </a:rPr>
              <a:t>"</a:t>
            </a:r>
            <a:r>
              <a:rPr lang="en-US" altLang="it-IT" sz="2000" b="1" dirty="0">
                <a:latin typeface="Arial" charset="0"/>
              </a:rPr>
              <a:t>The increasing inequalities that we are storing</a:t>
            </a:r>
            <a:r>
              <a:rPr lang="en-US" altLang="it-IT" sz="2000" b="1" baseline="30000" dirty="0">
                <a:latin typeface="Arial" charset="0"/>
              </a:rPr>
              <a:t> </a:t>
            </a:r>
            <a:r>
              <a:rPr lang="en-US" altLang="it-IT" sz="2000" b="1" dirty="0">
                <a:latin typeface="Arial" charset="0"/>
              </a:rPr>
              <a:t>up for our children and grandchildren are simply wrong, and</a:t>
            </a:r>
            <a:r>
              <a:rPr lang="en-US" altLang="it-IT" sz="2000" b="1" baseline="30000" dirty="0">
                <a:latin typeface="Arial" charset="0"/>
              </a:rPr>
              <a:t> </a:t>
            </a:r>
            <a:r>
              <a:rPr lang="en-US" altLang="it-IT" sz="2000" b="1" dirty="0">
                <a:latin typeface="Arial" charset="0"/>
              </a:rPr>
              <a:t>are largely preventable with knowledge we already have if we</a:t>
            </a:r>
            <a:r>
              <a:rPr lang="en-US" altLang="it-IT" sz="2000" b="1" baseline="30000" dirty="0">
                <a:latin typeface="Arial" charset="0"/>
              </a:rPr>
              <a:t> </a:t>
            </a:r>
            <a:r>
              <a:rPr lang="en-US" altLang="it-IT" sz="2000" b="1" dirty="0">
                <a:latin typeface="Arial" charset="0"/>
              </a:rPr>
              <a:t>chose to use it.</a:t>
            </a:r>
            <a:r>
              <a:rPr lang="en-US" altLang="it-IT" sz="2000" b="1" baseline="30000" dirty="0">
                <a:latin typeface="Arial" charset="0"/>
              </a:rPr>
              <a:t> </a:t>
            </a:r>
            <a:r>
              <a:rPr lang="en-US" altLang="it-IT" sz="2000" b="1" dirty="0">
                <a:latin typeface="Arial" charset="0"/>
              </a:rPr>
              <a:t/>
            </a:r>
            <a:br>
              <a:rPr lang="en-US" altLang="it-IT" sz="2000" b="1" dirty="0">
                <a:latin typeface="Arial" charset="0"/>
              </a:rPr>
            </a:br>
            <a:r>
              <a:rPr lang="en-US" altLang="it-IT" sz="2000" b="1" dirty="0">
                <a:latin typeface="Arial" charset="0"/>
              </a:rPr>
              <a:t>We have no right to use resources so profligately today that</a:t>
            </a:r>
            <a:r>
              <a:rPr lang="en-US" altLang="it-IT" sz="2000" b="1" baseline="30000" dirty="0">
                <a:latin typeface="Arial" charset="0"/>
              </a:rPr>
              <a:t> </a:t>
            </a:r>
            <a:r>
              <a:rPr lang="en-US" altLang="it-IT" sz="2000" b="1" dirty="0">
                <a:latin typeface="Arial" charset="0"/>
              </a:rPr>
              <a:t>we endanger the fundamental bases of health and justice for</a:t>
            </a:r>
            <a:r>
              <a:rPr lang="en-US" altLang="it-IT" sz="2000" b="1" baseline="30000" dirty="0">
                <a:latin typeface="Arial" charset="0"/>
              </a:rPr>
              <a:t> </a:t>
            </a:r>
            <a:r>
              <a:rPr lang="en-US" altLang="it-IT" sz="2000" b="1" dirty="0">
                <a:latin typeface="Arial" charset="0"/>
              </a:rPr>
              <a:t>people today or tomorrow.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 dirty="0" smtClean="0">
                <a:latin typeface="Arial" charset="0"/>
              </a:rPr>
              <a:t>We </a:t>
            </a:r>
            <a:r>
              <a:rPr lang="en-US" altLang="it-IT" sz="2000" b="1" dirty="0">
                <a:latin typeface="Arial" charset="0"/>
              </a:rPr>
              <a:t>need to use our voice and</a:t>
            </a:r>
            <a:r>
              <a:rPr lang="en-US" altLang="it-IT" sz="2000" b="1" baseline="30000" dirty="0">
                <a:latin typeface="Arial" charset="0"/>
              </a:rPr>
              <a:t> </a:t>
            </a:r>
            <a:r>
              <a:rPr lang="en-US" altLang="it-IT" sz="2000" b="1" dirty="0">
                <a:latin typeface="Arial" charset="0"/>
              </a:rPr>
              <a:t>influence to ensure that, on our watch, we </a:t>
            </a:r>
            <a:r>
              <a:rPr lang="en-US" altLang="it-IT" sz="2000" b="1" dirty="0" smtClean="0">
                <a:latin typeface="Arial" charset="0"/>
              </a:rPr>
              <a:t>leave </a:t>
            </a:r>
            <a:r>
              <a:rPr lang="en-US" altLang="it-IT" sz="2000" b="1" dirty="0">
                <a:latin typeface="Arial" charset="0"/>
              </a:rPr>
              <a:t>a legacy we</a:t>
            </a:r>
            <a:r>
              <a:rPr lang="en-US" altLang="it-IT" sz="2000" b="1" baseline="30000" dirty="0">
                <a:latin typeface="Arial" charset="0"/>
              </a:rPr>
              <a:t> </a:t>
            </a:r>
            <a:r>
              <a:rPr lang="en-US" altLang="it-IT" sz="2000" b="1" dirty="0">
                <a:latin typeface="Arial" charset="0"/>
              </a:rPr>
              <a:t>can be proud of,".</a:t>
            </a:r>
            <a:br>
              <a:rPr lang="en-US" altLang="it-IT" sz="2000" b="1" dirty="0">
                <a:latin typeface="Arial" charset="0"/>
              </a:rPr>
            </a:br>
            <a:r>
              <a:rPr lang="en-US" altLang="it-IT" sz="2000" b="1" dirty="0">
                <a:latin typeface="Arial" charset="0"/>
              </a:rPr>
              <a:t/>
            </a:r>
            <a:br>
              <a:rPr lang="en-US" altLang="it-IT" sz="2000" b="1" dirty="0">
                <a:latin typeface="Arial" charset="0"/>
              </a:rPr>
            </a:br>
            <a:r>
              <a:rPr lang="en-US" altLang="it-IT" sz="2000" b="1" dirty="0">
                <a:latin typeface="Arial" charset="0"/>
              </a:rPr>
              <a:t>                          </a:t>
            </a:r>
            <a:r>
              <a:rPr lang="en-US" altLang="it-IT" sz="2000" b="1" dirty="0" err="1">
                <a:latin typeface="Arial" charset="0"/>
              </a:rPr>
              <a:t>Pencheon</a:t>
            </a:r>
            <a:r>
              <a:rPr lang="en-US" altLang="it-IT" sz="2000" b="1" dirty="0">
                <a:latin typeface="Arial" charset="0"/>
              </a:rPr>
              <a:t> D (2010), BMJ</a:t>
            </a:r>
            <a:r>
              <a:rPr lang="en-US" altLang="it-IT" sz="2000" b="1" baseline="30000" dirty="0">
                <a:latin typeface="Arial" charset="0"/>
              </a:rPr>
              <a:t> </a:t>
            </a:r>
            <a:r>
              <a:rPr lang="en-US" altLang="it-IT" sz="2000" b="1" dirty="0">
                <a:latin typeface="Arial" charset="0"/>
              </a:rPr>
              <a:t/>
            </a:r>
            <a:br>
              <a:rPr lang="en-US" altLang="it-IT" sz="2000" b="1" dirty="0">
                <a:latin typeface="Arial" charset="0"/>
              </a:rPr>
            </a:br>
            <a:r>
              <a:rPr lang="en-US" altLang="it-IT" sz="2000" dirty="0">
                <a:latin typeface="Arial" charset="0"/>
              </a:rPr>
              <a:t> </a:t>
            </a:r>
            <a:br>
              <a:rPr lang="en-US" altLang="it-IT" sz="2000" dirty="0">
                <a:latin typeface="Arial" charset="0"/>
              </a:rPr>
            </a:br>
            <a:r>
              <a:rPr lang="en-US" altLang="it-IT" sz="2000" dirty="0">
                <a:latin typeface="Arial" charset="0"/>
              </a:rPr>
              <a:t>                  </a:t>
            </a:r>
            <a:r>
              <a:rPr lang="en-US" altLang="it-IT" sz="2400" u="sng" dirty="0">
                <a:latin typeface="Arial" charset="0"/>
                <a:hlinkClick r:id="rId2"/>
              </a:rPr>
              <a:t>http://www.bmj.com/cgi/content/full/340/jun10_1/c3060</a:t>
            </a:r>
            <a:r>
              <a:rPr lang="en-US" altLang="it-IT" sz="2000" dirty="0">
                <a:latin typeface="Arial" charset="0"/>
              </a:rPr>
              <a:t/>
            </a:r>
            <a:br>
              <a:rPr lang="en-US" altLang="it-IT" sz="2000" dirty="0">
                <a:latin typeface="Arial" charset="0"/>
              </a:rPr>
            </a:br>
            <a:endParaRPr lang="it-IT" altLang="it-IT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8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1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5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078" y="0"/>
            <a:ext cx="5808547" cy="6858000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1680078" y="2979685"/>
            <a:ext cx="5981963" cy="2238703"/>
          </a:xfrm>
          <a:prstGeom prst="ellipse">
            <a:avLst/>
          </a:prstGeom>
          <a:noFill/>
          <a:ln>
            <a:solidFill>
              <a:srgbClr val="FF0000">
                <a:alpha val="95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461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3369" y="2580210"/>
            <a:ext cx="7962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3600" dirty="0"/>
          </a:p>
          <a:p>
            <a:pPr algn="ctr"/>
            <a:r>
              <a:rPr lang="it-IT" sz="3600" dirty="0" smtClean="0"/>
              <a:t>   </a:t>
            </a:r>
            <a:r>
              <a:rPr lang="it-IT" sz="3600" dirty="0" err="1" smtClean="0"/>
              <a:t>Thank</a:t>
            </a:r>
            <a:r>
              <a:rPr lang="it-IT" sz="3600" dirty="0" smtClean="0"/>
              <a:t> </a:t>
            </a:r>
            <a:r>
              <a:rPr lang="it-IT" sz="3600" dirty="0" err="1"/>
              <a:t>you</a:t>
            </a:r>
            <a:r>
              <a:rPr lang="it-IT" sz="3600" dirty="0"/>
              <a:t> for </a:t>
            </a:r>
            <a:r>
              <a:rPr lang="it-IT" sz="3600" dirty="0" err="1"/>
              <a:t>your</a:t>
            </a:r>
            <a:r>
              <a:rPr lang="it-IT" sz="3600" dirty="0"/>
              <a:t> </a:t>
            </a:r>
            <a:r>
              <a:rPr lang="it-IT" sz="3600" dirty="0" err="1" smtClean="0"/>
              <a:t>attention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82530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2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84"/>
            <a:ext cx="9144000" cy="603183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8890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4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8" y="709961"/>
            <a:ext cx="7219667" cy="54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3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5" y="162034"/>
            <a:ext cx="4853152" cy="647086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1187450"/>
            <a:ext cx="84201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6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054" y="769217"/>
            <a:ext cx="6903545" cy="516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5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1435" y="2671180"/>
            <a:ext cx="8939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/>
              <a:t>to </a:t>
            </a:r>
            <a:r>
              <a:rPr lang="it-IT" sz="2800" dirty="0" err="1"/>
              <a:t>understand</a:t>
            </a:r>
            <a:r>
              <a:rPr lang="it-IT" sz="2800" dirty="0"/>
              <a:t> and to tackle </a:t>
            </a:r>
            <a:r>
              <a:rPr lang="it-IT" sz="2800" dirty="0" err="1"/>
              <a:t>present</a:t>
            </a:r>
            <a:r>
              <a:rPr lang="it-IT" sz="2800" dirty="0"/>
              <a:t> and future </a:t>
            </a:r>
            <a:r>
              <a:rPr lang="it-IT" sz="2800" dirty="0" err="1"/>
              <a:t>challenges</a:t>
            </a:r>
            <a:r>
              <a:rPr lang="it-IT" sz="2800" dirty="0"/>
              <a:t> </a:t>
            </a:r>
          </a:p>
          <a:p>
            <a:r>
              <a:rPr lang="it-IT" sz="2800" dirty="0"/>
              <a:t>     </a:t>
            </a:r>
            <a:r>
              <a:rPr lang="it-IT" sz="2800" dirty="0" err="1"/>
              <a:t>we</a:t>
            </a:r>
            <a:r>
              <a:rPr lang="it-IT" sz="2800" dirty="0"/>
              <a:t> must </a:t>
            </a:r>
            <a:r>
              <a:rPr lang="it-IT" sz="2800" dirty="0" err="1"/>
              <a:t>realize</a:t>
            </a:r>
            <a:r>
              <a:rPr lang="it-IT" sz="2800" dirty="0"/>
              <a:t> </a:t>
            </a:r>
            <a:r>
              <a:rPr lang="it-IT" sz="2800" dirty="0" err="1"/>
              <a:t>that</a:t>
            </a:r>
            <a:r>
              <a:rPr lang="it-IT" sz="2800" dirty="0"/>
              <a:t> </a:t>
            </a:r>
            <a:r>
              <a:rPr lang="it-IT" sz="2800" dirty="0" err="1"/>
              <a:t>we</a:t>
            </a:r>
            <a:r>
              <a:rPr lang="it-IT" sz="2800" dirty="0"/>
              <a:t> are living in </a:t>
            </a:r>
            <a:r>
              <a:rPr lang="it-IT" sz="2800" dirty="0" err="1"/>
              <a:t>times</a:t>
            </a:r>
            <a:r>
              <a:rPr lang="it-IT" sz="2800" dirty="0"/>
              <a:t> of war</a:t>
            </a:r>
          </a:p>
        </p:txBody>
      </p:sp>
    </p:spTree>
    <p:extLst>
      <p:ext uri="{BB962C8B-B14F-4D97-AF65-F5344CB8AC3E}">
        <p14:creationId xmlns:p14="http://schemas.microsoft.com/office/powerpoint/2010/main" val="29679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tandaardontwerp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Standaardontwerp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10870</TotalTime>
  <Words>973</Words>
  <Application>Microsoft Macintosh PowerPoint</Application>
  <PresentationFormat>Presentazione su schermo (4:3)</PresentationFormat>
  <Paragraphs>123</Paragraphs>
  <Slides>33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5" baseType="lpstr">
      <vt:lpstr>Arista 2.0</vt:lpstr>
      <vt:lpstr>Calibri</vt:lpstr>
      <vt:lpstr>Cambria</vt:lpstr>
      <vt:lpstr>Gothic</vt:lpstr>
      <vt:lpstr>ＭＳ Ｐゴシック</vt:lpstr>
      <vt:lpstr>Novel Sans Rd Pro</vt:lpstr>
      <vt:lpstr>Novel Sans Rd Pro ExtraBold</vt:lpstr>
      <vt:lpstr>Novel Sans Rd Pro Light</vt:lpstr>
      <vt:lpstr>Sackers Gothic Heavy AT</vt:lpstr>
      <vt:lpstr>Times New Roman</vt:lpstr>
      <vt:lpstr>Arial</vt:lpstr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Over the last eight years the world has witnessed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United Kingdom  £16.7 Billion cut since 2010 </vt:lpstr>
      <vt:lpstr>Presentazione di PowerPoint</vt:lpstr>
      <vt:lpstr>The European social model</vt:lpstr>
      <vt:lpstr>What can we do?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Società Italiana Medici Manager - SIMM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Andrea Silenzi</dc:creator>
  <cp:lastModifiedBy>Utente di Microsoft Office</cp:lastModifiedBy>
  <cp:revision>505</cp:revision>
  <dcterms:created xsi:type="dcterms:W3CDTF">2016-05-12T09:20:33Z</dcterms:created>
  <dcterms:modified xsi:type="dcterms:W3CDTF">2018-11-28T10:32:02Z</dcterms:modified>
</cp:coreProperties>
</file>