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notesMasterIdLst>
    <p:notesMasterId r:id="rId13"/>
  </p:notesMasterIdLst>
  <p:sldIdLst>
    <p:sldId id="268" r:id="rId2"/>
    <p:sldId id="278" r:id="rId3"/>
    <p:sldId id="269" r:id="rId4"/>
    <p:sldId id="270" r:id="rId5"/>
    <p:sldId id="258" r:id="rId6"/>
    <p:sldId id="280" r:id="rId7"/>
    <p:sldId id="277" r:id="rId8"/>
    <p:sldId id="274" r:id="rId9"/>
    <p:sldId id="281" r:id="rId10"/>
    <p:sldId id="275" r:id="rId11"/>
    <p:sldId id="273" r:id="rId12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AC81A"/>
    <a:srgbClr val="00B0F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32" y="3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537B7BB3-2DAE-2047-B912-3ADFE87EC276}" type="datetimeFigureOut">
              <a:rPr lang="en-US" smtClean="0"/>
              <a:t>11/26/2018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D03175A4-93D1-634C-8EA8-40CF2547FF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77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75A4-93D1-634C-8EA8-40CF2547FF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49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75A4-93D1-634C-8EA8-40CF2547FFB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28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68">
              <a:defRPr/>
            </a:pPr>
            <a:fld id="{D03175A4-93D1-634C-8EA8-40CF2547FFBC}" type="slidenum">
              <a:rPr lang="it-IT">
                <a:solidFill>
                  <a:prstClr val="black"/>
                </a:solidFill>
              </a:rPr>
              <a:pPr defTabSz="456468">
                <a:defRPr/>
              </a:pPr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5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68">
              <a:defRPr/>
            </a:pPr>
            <a:fld id="{D03175A4-93D1-634C-8EA8-40CF2547FFBC}" type="slidenum">
              <a:rPr lang="it-IT">
                <a:solidFill>
                  <a:prstClr val="black"/>
                </a:solidFill>
              </a:rPr>
              <a:pPr defTabSz="456468">
                <a:defRPr/>
              </a:pPr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0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628" y="140043"/>
            <a:ext cx="717123" cy="6717957"/>
          </a:xfrm>
          <a:prstGeom prst="rect">
            <a:avLst/>
          </a:prstGeom>
        </p:spPr>
      </p:pic>
      <p:sp>
        <p:nvSpPr>
          <p:cNvPr id="4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99A7AB9E-5A61-4154-98E5-79E7B3892B0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99A7AB9E-5A61-4154-98E5-79E7B3892B0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30E2-8B7B-4229-86BC-3FA81C459AB0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D164-99DF-431B-BCF7-E405CA851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51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7AB9E-5A61-4154-98E5-79E7B3892B0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4" r:id="rId2"/>
    <p:sldLayoutId id="2147483746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ahee.iss.i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anette.richardson@folkhalsomyndigheten.se" TargetMode="External"/><Relationship Id="rId13" Type="http://schemas.openxmlformats.org/officeDocument/2006/relationships/hyperlink" Target="mailto:tuulia.rotko@thl.fi" TargetMode="External"/><Relationship Id="rId3" Type="http://schemas.openxmlformats.org/officeDocument/2006/relationships/hyperlink" Target="mailto:benedetta.mattioli@iss.it" TargetMode="External"/><Relationship Id="rId7" Type="http://schemas.openxmlformats.org/officeDocument/2006/relationships/hyperlink" Target="mailto:gabriella.olsson@folkhalsomyndigheten.se" TargetMode="External"/><Relationship Id="rId12" Type="http://schemas.openxmlformats.org/officeDocument/2006/relationships/hyperlink" Target="mailto:lopezacunad@gmail.com" TargetMode="External"/><Relationship Id="rId2" Type="http://schemas.openxmlformats.org/officeDocument/2006/relationships/hyperlink" Target="mailto:raffaella.bucciardini@iss.it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giuseppe.costa@epi.piemonte.it" TargetMode="External"/><Relationship Id="rId11" Type="http://schemas.openxmlformats.org/officeDocument/2006/relationships/hyperlink" Target="mailto:charlott.nordstrom@nakmi.no" TargetMode="External"/><Relationship Id="rId5" Type="http://schemas.openxmlformats.org/officeDocument/2006/relationships/hyperlink" Target="mailto:avanta@upatras.gr" TargetMode="External"/><Relationship Id="rId10" Type="http://schemas.openxmlformats.org/officeDocument/2006/relationships/hyperlink" Target="mailto:Yvette.Shajanian-Zarneh@bzga.de" TargetMode="External"/><Relationship Id="rId4" Type="http://schemas.openxmlformats.org/officeDocument/2006/relationships/hyperlink" Target="mailto:paola.decastro@iss.it" TargetMode="External"/><Relationship Id="rId9" Type="http://schemas.openxmlformats.org/officeDocument/2006/relationships/hyperlink" Target="mailto:PlantzChristina.plantz@bzga.d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1" y="354629"/>
            <a:ext cx="1266371" cy="1835526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1152166" y="5105401"/>
            <a:ext cx="396047" cy="1683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68501" b="-15201"/>
          <a:stretch/>
        </p:blipFill>
        <p:spPr>
          <a:xfrm>
            <a:off x="8220578" y="431786"/>
            <a:ext cx="567287" cy="454980"/>
          </a:xfrm>
          <a:prstGeom prst="rect">
            <a:avLst/>
          </a:prstGeom>
          <a:ln>
            <a:noFill/>
          </a:ln>
        </p:spPr>
      </p:pic>
      <p:sp>
        <p:nvSpPr>
          <p:cNvPr id="19" name="Rettangolo 18"/>
          <p:cNvSpPr/>
          <p:nvPr/>
        </p:nvSpPr>
        <p:spPr>
          <a:xfrm>
            <a:off x="759030" y="4044462"/>
            <a:ext cx="348358" cy="27445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Gruppo 2"/>
          <p:cNvGrpSpPr/>
          <p:nvPr/>
        </p:nvGrpSpPr>
        <p:grpSpPr>
          <a:xfrm>
            <a:off x="1801398" y="659276"/>
            <a:ext cx="5620384" cy="1029233"/>
            <a:chOff x="1801398" y="659276"/>
            <a:chExt cx="5620384" cy="1029233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2563272" y="1042178"/>
              <a:ext cx="48585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HEALTH </a:t>
              </a:r>
              <a:r>
                <a:rPr lang="it-IT" sz="36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it-IT" sz="36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QUITY </a:t>
              </a:r>
              <a:r>
                <a:rPr lang="it-IT" sz="36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it-IT" sz="36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UROPE</a:t>
              </a:r>
              <a:endParaRPr lang="es-E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1801398" y="659276"/>
              <a:ext cx="37415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360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JOINT ACTION </a:t>
              </a:r>
            </a:p>
          </p:txBody>
        </p:sp>
      </p:grpSp>
      <p:sp>
        <p:nvSpPr>
          <p:cNvPr id="52" name="CasellaDiTesto 51"/>
          <p:cNvSpPr txBox="1"/>
          <p:nvPr/>
        </p:nvSpPr>
        <p:spPr>
          <a:xfrm>
            <a:off x="2127375" y="2299584"/>
            <a:ext cx="5132877" cy="584775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it-IT" sz="32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JAHEE…</a:t>
            </a:r>
            <a:endParaRPr lang="es-E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2600552" y="4726883"/>
            <a:ext cx="4807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Package N1: Management of Action </a:t>
            </a:r>
          </a:p>
        </p:txBody>
      </p:sp>
      <p:sp>
        <p:nvSpPr>
          <p:cNvPr id="70" name="Rettangolo 69"/>
          <p:cNvSpPr/>
          <p:nvPr/>
        </p:nvSpPr>
        <p:spPr>
          <a:xfrm>
            <a:off x="334320" y="2374900"/>
            <a:ext cx="379933" cy="4414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ttangolo 3"/>
          <p:cNvSpPr/>
          <p:nvPr/>
        </p:nvSpPr>
        <p:spPr>
          <a:xfrm>
            <a:off x="2127375" y="3343956"/>
            <a:ext cx="4788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Raffaella Bucciardini, </a:t>
            </a:r>
          </a:p>
          <a:p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Istituto Superiore di Sanità, Rome, </a:t>
            </a:r>
            <a:r>
              <a:rPr lang="it-IT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Italy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35507" y="5448604"/>
            <a:ext cx="6552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spc="25" dirty="0">
                <a:solidFill>
                  <a:srgbClr val="52525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</a:t>
            </a:r>
            <a:r>
              <a:rPr lang="en-GB" b="1" spc="25" baseline="30000" dirty="0">
                <a:solidFill>
                  <a:srgbClr val="52525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b="1" spc="25" dirty="0">
                <a:solidFill>
                  <a:srgbClr val="52525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European Public Health Conference (EPH</a:t>
            </a:r>
            <a:r>
              <a:rPr lang="en-GB" b="1" spc="25" dirty="0" smtClean="0">
                <a:solidFill>
                  <a:srgbClr val="52525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Pre-conference- Wednesday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28 November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12:30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17:00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A7AB9E-5A61-4154-98E5-79E7B3892B0B}" type="slidenum"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srgbClr val="51C3F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51C3F9">
                  <a:lumMod val="75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34920" y="310431"/>
            <a:ext cx="63519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If</a:t>
            </a:r>
            <a:r>
              <a:rPr lang="it-IT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you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want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to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know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more </a:t>
            </a:r>
            <a:r>
              <a:rPr lang="it-IT" sz="2000" b="1" dirty="0" err="1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about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JAHEE </a:t>
            </a:r>
            <a:endParaRPr lang="it-IT" sz="2000" b="1" dirty="0" smtClean="0">
              <a:solidFill>
                <a:srgbClr val="C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it-IT" sz="2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visit</a:t>
            </a:r>
            <a:r>
              <a:rPr lang="it-IT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</a:t>
            </a:r>
            <a:r>
              <a:rPr lang="it-IT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website:</a:t>
            </a:r>
            <a:endParaRPr lang="it-IT" sz="2000" b="1" dirty="0">
              <a:solidFill>
                <a:srgbClr val="C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https://jahee.iss.it</a:t>
            </a:r>
            <a:r>
              <a:rPr lang="it-IT" sz="20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endParaRPr lang="it-IT" sz="20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64" y="1920240"/>
            <a:ext cx="7955675" cy="3472180"/>
          </a:xfrm>
          <a:prstGeom prst="rect">
            <a:avLst/>
          </a:prstGeom>
        </p:spPr>
      </p:pic>
      <p:pic>
        <p:nvPicPr>
          <p:cNvPr id="1028" name="Picture 4" descr="#JAH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73" y="1309044"/>
            <a:ext cx="1202890" cy="4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magin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21" y="1360000"/>
            <a:ext cx="343672" cy="3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7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6519939" y="6332665"/>
            <a:ext cx="1517862" cy="363980"/>
          </a:xfrm>
        </p:spPr>
        <p:txBody>
          <a:bodyPr/>
          <a:lstStyle/>
          <a:p>
            <a:fld id="{99A7AB9E-5A61-4154-98E5-79E7B3892B0B}" type="slidenum">
              <a:rPr lang="it-IT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re 3"/>
          <p:cNvSpPr txBox="1">
            <a:spLocks/>
          </p:cNvSpPr>
          <p:nvPr/>
        </p:nvSpPr>
        <p:spPr>
          <a:xfrm>
            <a:off x="1463041" y="317636"/>
            <a:ext cx="3003082" cy="625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fr-FR" sz="1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numéro de diapositive 5"/>
          <p:cNvSpPr txBox="1">
            <a:spLocks/>
          </p:cNvSpPr>
          <p:nvPr/>
        </p:nvSpPr>
        <p:spPr>
          <a:xfrm>
            <a:off x="8693252" y="6332665"/>
            <a:ext cx="2023816" cy="363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5ACCFF-C7D6-49E8-B5F3-8DFA9677CED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96664" y="2396362"/>
            <a:ext cx="51219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C00000"/>
                </a:solidFill>
              </a:rPr>
              <a:t>Thank</a:t>
            </a:r>
            <a:r>
              <a:rPr lang="it-IT" sz="3200" b="1" dirty="0" smtClean="0">
                <a:solidFill>
                  <a:srgbClr val="C00000"/>
                </a:solidFill>
              </a:rPr>
              <a:t> </a:t>
            </a:r>
            <a:r>
              <a:rPr lang="it-IT" sz="3200" b="1" dirty="0" err="1" smtClean="0">
                <a:solidFill>
                  <a:srgbClr val="C00000"/>
                </a:solidFill>
              </a:rPr>
              <a:t>you</a:t>
            </a:r>
            <a:r>
              <a:rPr lang="it-IT" sz="3200" b="1" dirty="0" smtClean="0">
                <a:solidFill>
                  <a:srgbClr val="C00000"/>
                </a:solidFill>
              </a:rPr>
              <a:t>…..</a:t>
            </a:r>
          </a:p>
          <a:p>
            <a:r>
              <a:rPr lang="it-IT" sz="3200" b="1" dirty="0" smtClean="0">
                <a:solidFill>
                  <a:srgbClr val="C00000"/>
                </a:solidFill>
              </a:rPr>
              <a:t>and </a:t>
            </a:r>
            <a:r>
              <a:rPr lang="it-IT" sz="3200" b="1" dirty="0" err="1" smtClean="0">
                <a:solidFill>
                  <a:srgbClr val="C00000"/>
                </a:solidFill>
              </a:rPr>
              <a:t>always</a:t>
            </a:r>
            <a:r>
              <a:rPr lang="it-IT" sz="3200" b="1" dirty="0" smtClean="0">
                <a:solidFill>
                  <a:srgbClr val="C00000"/>
                </a:solidFill>
              </a:rPr>
              <a:t> </a:t>
            </a:r>
            <a:r>
              <a:rPr lang="it-IT" sz="3200" b="1" dirty="0" err="1" smtClean="0">
                <a:solidFill>
                  <a:srgbClr val="C00000"/>
                </a:solidFill>
              </a:rPr>
              <a:t>think</a:t>
            </a:r>
            <a:r>
              <a:rPr lang="it-IT" sz="3200" b="1" dirty="0" smtClean="0">
                <a:solidFill>
                  <a:srgbClr val="C00000"/>
                </a:solidFill>
              </a:rPr>
              <a:t> positive</a:t>
            </a:r>
            <a:endParaRPr lang="it-IT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B9E-5A61-4154-98E5-79E7B3892B0B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06371" y="375617"/>
            <a:ext cx="6383801" cy="87784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sz="3600" b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JAHEE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</a:t>
            </a:r>
            <a:r>
              <a:rPr lang="en-US" sz="3600" b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it-IT" sz="3600" b="1" baseline="30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352858" y="2110028"/>
            <a:ext cx="689082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2400" lvl="0" indent="-2692400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Coordinator: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Istituto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Superiore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Sanità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Italy</a:t>
            </a:r>
          </a:p>
          <a:p>
            <a:pPr marL="2692400" lvl="0" indent="-2692400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Full Title:           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Joint Action Health Equity Europe</a:t>
            </a:r>
          </a:p>
          <a:p>
            <a:pPr marL="2692400" lvl="0" indent="-2692400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Acronym: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JAHEE</a:t>
            </a:r>
          </a:p>
          <a:p>
            <a:pPr marL="2692400" lvl="0" indent="-2692400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Date: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01/06/2018</a:t>
            </a:r>
          </a:p>
          <a:p>
            <a:pPr marL="2692400" lvl="0" indent="-2692400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duration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36 months</a:t>
            </a:r>
          </a:p>
          <a:p>
            <a:pPr marL="2692400" lvl="0" indent="-2692400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language: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  <a:p>
            <a:pPr marL="2692400" indent="-2692400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Co-Funding: 	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European Union </a:t>
            </a:r>
            <a:r>
              <a:rPr lang="it-IT" dirty="0" err="1" smtClean="0"/>
              <a:t>Health</a:t>
            </a:r>
            <a:r>
              <a:rPr lang="it-IT" dirty="0" smtClean="0"/>
              <a:t> Programme (2014-2020)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97" y="339980"/>
            <a:ext cx="646026" cy="949117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249931" y="1635370"/>
            <a:ext cx="655382" cy="4760321"/>
            <a:chOff x="249931" y="1635370"/>
            <a:chExt cx="655382" cy="4760321"/>
          </a:xfrm>
        </p:grpSpPr>
        <p:sp>
          <p:nvSpPr>
            <p:cNvPr id="7" name="Rettangolo 6"/>
            <p:cNvSpPr/>
            <p:nvPr/>
          </p:nvSpPr>
          <p:spPr>
            <a:xfrm>
              <a:off x="692442" y="4580040"/>
              <a:ext cx="212871" cy="18156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479672" y="2991288"/>
              <a:ext cx="187238" cy="34044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249931" y="1635370"/>
              <a:ext cx="204209" cy="47603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58817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1520687" cy="342716"/>
          </a:xfrm>
        </p:spPr>
        <p:txBody>
          <a:bodyPr/>
          <a:lstStyle/>
          <a:p>
            <a:fld id="{99A7AB9E-5A61-4154-98E5-79E7B3892B0B}" type="slidenum">
              <a:rPr lang="it-IT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91869" y="1937745"/>
            <a:ext cx="6786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general objective of JAHEE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to contribute to: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achievement of greater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equity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health outcomes across all groups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society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all participating countries and in Europe at large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reduction of inter-country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heterogeneity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 tackling health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inequalities </a:t>
            </a:r>
          </a:p>
          <a:p>
            <a:pPr lvl="0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JAHEE includes a specific focus on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migrants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vulnerable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groups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31499" y="470172"/>
            <a:ext cx="6383801" cy="87784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3600" b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JAHEE: general objective</a:t>
            </a:r>
            <a:endParaRPr lang="it-IT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6519939" y="6332665"/>
            <a:ext cx="1517862" cy="363980"/>
          </a:xfrm>
        </p:spPr>
        <p:txBody>
          <a:bodyPr/>
          <a:lstStyle/>
          <a:p>
            <a:fld id="{99A7AB9E-5A61-4154-98E5-79E7B3892B0B}" type="slidenum">
              <a:rPr lang="it-IT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re 3"/>
          <p:cNvSpPr txBox="1">
            <a:spLocks/>
          </p:cNvSpPr>
          <p:nvPr/>
        </p:nvSpPr>
        <p:spPr>
          <a:xfrm>
            <a:off x="1463041" y="317636"/>
            <a:ext cx="3003082" cy="625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fr-FR" sz="1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numéro de diapositive 5"/>
          <p:cNvSpPr txBox="1">
            <a:spLocks/>
          </p:cNvSpPr>
          <p:nvPr/>
        </p:nvSpPr>
        <p:spPr>
          <a:xfrm>
            <a:off x="8693252" y="6332665"/>
            <a:ext cx="2023816" cy="363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5ACCFF-C7D6-49E8-B5F3-8DFA9677CED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318183" y="1563385"/>
            <a:ext cx="6719617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JAHEE aims to contribute to: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improvement of planning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development of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policies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 tackle health inequalities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the European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national, regional and local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implementation of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that provide the best opportunity to tackle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health inequalities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each participating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countries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strengthening of a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cooperative approach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among participating countries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facilitation of the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transferability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 good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practices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31499" y="470172"/>
            <a:ext cx="6383801" cy="87784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3600" b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JAHEE: specific objectives</a:t>
            </a:r>
            <a:endParaRPr lang="it-IT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B9E-5A61-4154-98E5-79E7B3892B0B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2" name="Espace réservé du numéro de diapositive 5"/>
          <p:cNvSpPr txBox="1">
            <a:spLocks/>
          </p:cNvSpPr>
          <p:nvPr/>
        </p:nvSpPr>
        <p:spPr>
          <a:xfrm>
            <a:off x="8610600" y="6356351"/>
            <a:ext cx="2027583" cy="348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5ACCFF-C7D6-49E8-B5F3-8DFA9677CED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1011454" y="1812825"/>
            <a:ext cx="7772400" cy="415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participating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Countries: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Belgium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Bosnia Erzegovina, Bulgaria, 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Czech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Republic, 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Croatia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Cyprus, 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Denmark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Estonia, 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Finland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France, Germany, 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United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Kingdom, 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Greece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Italy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Lithuania, Netherlands, 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Norway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Poland, Portugal, Romania, Serbia, 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Slovakia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Slovenia, 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Spain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Sweden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041958" y="350604"/>
            <a:ext cx="5444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JAHEE Participating Countries 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B9E-5A61-4154-98E5-79E7B3892B0B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8298" y="441160"/>
            <a:ext cx="7192369" cy="87784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JAHEE  STRUCTURE</a:t>
            </a:r>
            <a:endParaRPr lang="it-IT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97" y="339980"/>
            <a:ext cx="646026" cy="949117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249931" y="1635370"/>
            <a:ext cx="655382" cy="4760321"/>
            <a:chOff x="249931" y="1635370"/>
            <a:chExt cx="655382" cy="4760321"/>
          </a:xfrm>
        </p:grpSpPr>
        <p:sp>
          <p:nvSpPr>
            <p:cNvPr id="6" name="Rettangolo 5"/>
            <p:cNvSpPr/>
            <p:nvPr/>
          </p:nvSpPr>
          <p:spPr>
            <a:xfrm>
              <a:off x="692442" y="4580040"/>
              <a:ext cx="212871" cy="18156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479672" y="2991288"/>
              <a:ext cx="187238" cy="34044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249931" y="1635370"/>
              <a:ext cx="204209" cy="47603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Rettangolo 8"/>
          <p:cNvSpPr/>
          <p:nvPr/>
        </p:nvSpPr>
        <p:spPr>
          <a:xfrm>
            <a:off x="1523114" y="1379126"/>
            <a:ext cx="7056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JAHEE consists of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n-US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Packages (WPs) </a:t>
            </a:r>
          </a:p>
          <a:p>
            <a:pPr lvl="0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mandatory and 5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thematic WPs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167422" y="2104122"/>
            <a:ext cx="4014770" cy="338554"/>
          </a:xfrm>
          <a:prstGeom prst="rect">
            <a:avLst/>
          </a:prstGeom>
          <a:solidFill>
            <a:srgbClr val="FAC81A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WP 1 – Management of the 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action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167422" y="2557875"/>
            <a:ext cx="2672333" cy="338554"/>
          </a:xfrm>
          <a:prstGeom prst="rect">
            <a:avLst/>
          </a:prstGeom>
          <a:solidFill>
            <a:srgbClr val="FAC81A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WP 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Dissemination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167422" y="2995283"/>
            <a:ext cx="2238413" cy="338554"/>
          </a:xfrm>
          <a:prstGeom prst="rect">
            <a:avLst/>
          </a:prstGeom>
          <a:solidFill>
            <a:srgbClr val="FAC81A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WP 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Evaluation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167422" y="3435918"/>
            <a:ext cx="5729248" cy="338554"/>
          </a:xfrm>
          <a:prstGeom prst="rect">
            <a:avLst/>
          </a:prstGeom>
          <a:solidFill>
            <a:srgbClr val="FAC81A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WP 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Integration in National Policies and Sustainability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167422" y="3978438"/>
            <a:ext cx="1747210" cy="338554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WP 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Monitoring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167422" y="4375781"/>
            <a:ext cx="3212931" cy="338554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WP 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 – Healthy living environments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192845" y="4832619"/>
            <a:ext cx="2622834" cy="338554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WP 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 – Migration and health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167422" y="5244535"/>
            <a:ext cx="4198714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WP 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Improving access to 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health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related social 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services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those left behind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2167422" y="5902672"/>
            <a:ext cx="4681859" cy="338554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WP 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Health and Equity in All Policies - Governance</a:t>
            </a:r>
          </a:p>
        </p:txBody>
      </p:sp>
      <p:sp>
        <p:nvSpPr>
          <p:cNvPr id="19" name="CasellaDiTesto 18"/>
          <p:cNvSpPr txBox="1"/>
          <p:nvPr/>
        </p:nvSpPr>
        <p:spPr>
          <a:xfrm rot="16200000">
            <a:off x="1101695" y="2747613"/>
            <a:ext cx="1154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Mandatory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 rot="16200000">
            <a:off x="1097452" y="5147913"/>
            <a:ext cx="1085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Thematic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21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010619"/>
              </p:ext>
            </p:extLst>
          </p:nvPr>
        </p:nvGraphicFramePr>
        <p:xfrm>
          <a:off x="166036" y="976388"/>
          <a:ext cx="8872087" cy="5077901"/>
        </p:xfrm>
        <a:graphic>
          <a:graphicData uri="http://schemas.openxmlformats.org/drawingml/2006/table">
            <a:tbl>
              <a:tblPr firstRow="1" firstCol="1" bandRow="1"/>
              <a:tblGrid>
                <a:gridCol w="435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8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 Name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 Lead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Contact</a:t>
                      </a: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WP1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of the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Action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Raffaella Bucciardini </a:t>
                      </a:r>
                      <a:r>
                        <a:rPr lang="nl-BE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2"/>
                        </a:rPr>
                        <a:t>raffaella.bucciardini@iss.it</a:t>
                      </a:r>
                      <a:endParaRPr lang="nl-BE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Benedetta Mattionali </a:t>
                      </a:r>
                      <a:r>
                        <a:rPr lang="nl-BE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3"/>
                        </a:rPr>
                        <a:t>benedetta.mattioli@iss.it</a:t>
                      </a:r>
                      <a:endParaRPr lang="nl-BE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Dissemination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Italy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Istituto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Superiore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GB" sz="11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Sanità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Paola De Castro </a:t>
                      </a:r>
                      <a:r>
                        <a:rPr lang="nl-BE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4"/>
                        </a:rPr>
                        <a:t>paola.decastro@iss.it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WP3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Evaluation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Greece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GB" sz="1100" baseline="30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Health Region of Peloponnese, Ionian Islands, Epirus e Western Greece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Apostolos Vantarakis 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5"/>
                        </a:rPr>
                        <a:t>avanta@upatras.gr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WP4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Integration in National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Policies 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Sustainability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Region Piedmont – ASL TO3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Agenas</a:t>
                      </a:r>
                      <a:endParaRPr lang="en-GB" sz="11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Giuseppe Costa </a:t>
                      </a:r>
                      <a:r>
                        <a:rPr lang="nl-BE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6"/>
                        </a:rPr>
                        <a:t>giuseppe.costa@epi.piemonte.it</a:t>
                      </a:r>
                      <a:endParaRPr lang="nl-BE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Michele Marra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michele.marra@epi.piemonte.it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WP5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Sweden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The Public Health Agency of Sweden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Gabriella Olsson </a:t>
                      </a:r>
                      <a:r>
                        <a:rPr lang="nl-BE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7"/>
                        </a:rPr>
                        <a:t>gabriella.olsson@folkhalsomyndigheten.se</a:t>
                      </a:r>
                      <a:endParaRPr lang="it-IT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AnetteRichardson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BE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8"/>
                        </a:rPr>
                        <a:t>anette.richardson@folkhalsomyndigheten.se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WP6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Living Environments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Centre for Health Education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BE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Christina </a:t>
                      </a:r>
                      <a:r>
                        <a:rPr lang="fr-BE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9"/>
                        </a:rPr>
                        <a:t>Plantz</a:t>
                      </a:r>
                      <a:r>
                        <a:rPr lang="nl-BE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9"/>
                        </a:rPr>
                        <a:t>Christina.plantz@bzga.de</a:t>
                      </a:r>
                      <a:endParaRPr lang="it-IT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BE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Yvette Shajanian-Zarneh </a:t>
                      </a:r>
                      <a:r>
                        <a:rPr lang="fr-BE" sz="1100" kern="1200" dirty="0" smtClean="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10"/>
                        </a:rPr>
                        <a:t>Yvette.Shajanian-Zarneh@bzga.de</a:t>
                      </a:r>
                      <a:endParaRPr lang="en-GB" sz="1100" kern="1200" dirty="0">
                        <a:solidFill>
                          <a:srgbClr val="FF9933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WP7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Migration and Health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Norway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The Norwegian Institute of Public Health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Bernadette N. Kumar  </a:t>
                      </a:r>
                      <a:r>
                        <a:rPr lang="en-GB" sz="1100" b="1" kern="1200" dirty="0" smtClean="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BernadetteNirmal.Kumar@fhi.no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Charlott Nordström 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11"/>
                        </a:rPr>
                        <a:t>charlott.nordstrom@nakmi.no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WP8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Improving Access to Health and Social Services for those Left Behind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Escuela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Andaluza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Daniel Lopez 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12"/>
                        </a:rPr>
                        <a:t>lopezacunad@gmail.com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07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WP9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Health and Equity in All Policies (Governance)</a:t>
                      </a:r>
                    </a:p>
                    <a:p>
                      <a:pPr marL="0" marR="0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Finland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National Institute for Health and Welfare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Tuulia Rotko 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13"/>
                        </a:rPr>
                        <a:t>tuulia.rotko@thl.fi</a:t>
                      </a: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Katri Kilpeläinen </a:t>
                      </a:r>
                      <a:r>
                        <a:rPr lang="en-GB" sz="1100" b="1" kern="1200" dirty="0" smtClean="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Katri</a:t>
                      </a:r>
                      <a:r>
                        <a:rPr lang="en-US" sz="1100" b="1" kern="1200" dirty="0" smtClean="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100" b="1" kern="1200" dirty="0" smtClean="0"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Kilpelainen@thl.fi</a:t>
                      </a:r>
                      <a:endParaRPr lang="it-IT" sz="1100" b="1" kern="1200" dirty="0" smtClean="0">
                        <a:solidFill>
                          <a:srgbClr val="FF9933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483" marR="4548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414585" y="152218"/>
            <a:ext cx="3959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Aft>
                <a:spcPts val="0"/>
              </a:spcAft>
            </a:pPr>
            <a:r>
              <a:rPr lang="it-IT" sz="2800" b="1" cap="all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JAHEE - Work </a:t>
            </a:r>
            <a:r>
              <a:rPr lang="it-IT" sz="2800" b="1" cap="all" dirty="0" err="1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Packages</a:t>
            </a:r>
            <a:endParaRPr lang="it-IT" sz="2800" b="1" cap="all" dirty="0">
              <a:solidFill>
                <a:srgbClr val="C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C3F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8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51C3F9">
                  <a:lumMod val="75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1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427944" y="211017"/>
            <a:ext cx="7170758" cy="63963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1" i="0" u="none" strike="noStrike" kern="1200" cap="all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A7AB9E-5A61-4154-98E5-79E7B3892B0B}" type="slidenum"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srgbClr val="51C3F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51C3F9">
                  <a:lumMod val="75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5" name="Immagine 4" descr="C:\Users\Bucciardini_raffaell\Desktop\infografica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27" y="1099691"/>
            <a:ext cx="6884276" cy="48912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2238066" y="248550"/>
            <a:ext cx="541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Scheme</a:t>
            </a:r>
            <a:r>
              <a:rPr kumimoji="0" lang="it-IT" sz="28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kumimoji="0" lang="it-IT" sz="2800" b="1" i="0" u="none" strike="noStrike" kern="1200" cap="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jahee</a:t>
            </a:r>
            <a:r>
              <a:rPr kumimoji="0" lang="it-IT" sz="28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sz="2800" b="1" i="0" u="none" strike="noStrike" kern="1200" cap="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endParaRPr kumimoji="0" lang="it-IT" sz="28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AB9E-5A61-4154-98E5-79E7B3892B0B}" type="slidenum">
              <a:rPr lang="it-IT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8298" y="441160"/>
            <a:ext cx="7192369" cy="87784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JAHEE  APPROACH</a:t>
            </a:r>
            <a:endParaRPr lang="it-IT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97" y="339980"/>
            <a:ext cx="646026" cy="94911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28298" y="1630251"/>
            <a:ext cx="5152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JAHEE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will follow a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three-step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249931" y="1635370"/>
            <a:ext cx="655382" cy="4760321"/>
            <a:chOff x="249931" y="1635370"/>
            <a:chExt cx="655382" cy="4760321"/>
          </a:xfrm>
        </p:grpSpPr>
        <p:sp>
          <p:nvSpPr>
            <p:cNvPr id="7" name="Rettangolo 6"/>
            <p:cNvSpPr/>
            <p:nvPr/>
          </p:nvSpPr>
          <p:spPr>
            <a:xfrm>
              <a:off x="692442" y="4580040"/>
              <a:ext cx="212871" cy="18156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479672" y="2991288"/>
              <a:ext cx="187238" cy="34044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249931" y="1635370"/>
              <a:ext cx="204209" cy="47603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>
            <a:off x="2307265" y="2253569"/>
            <a:ext cx="64134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 the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first step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based on the best available knowledge,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five thematic WPs will develop a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Domain Policy Framework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WP4 will develop a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General Policy Framework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Member State level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an individual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ountry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profile template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five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pecific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country assessments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(for each thematic WP) will be elaborated. </a:t>
            </a:r>
          </a:p>
          <a:p>
            <a:pPr lvl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 step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the participating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Member States will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implement a selection of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to tackle health inequalities. 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third step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recommendations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based on the best results achieved will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be produced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disseminated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53484" y="2319419"/>
            <a:ext cx="43872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it-IT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98239" y="3908659"/>
            <a:ext cx="43872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it-IT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598239" y="5016080"/>
            <a:ext cx="43872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it-IT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82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2410</TotalTime>
  <Words>561</Words>
  <Application>Microsoft Office PowerPoint</Application>
  <PresentationFormat>Presentazione su schermo (4:3)</PresentationFormat>
  <Paragraphs>141</Paragraphs>
  <Slides>11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Franklin Gothic Book</vt:lpstr>
      <vt:lpstr>Franklin Gothic Medium</vt:lpstr>
      <vt:lpstr>Times New Roman</vt:lpstr>
      <vt:lpstr>Wingdings</vt:lpstr>
      <vt:lpstr>Angles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Giacomo</dc:creator>
  <cp:lastModifiedBy>Bucciardini Raffaella</cp:lastModifiedBy>
  <cp:revision>193</cp:revision>
  <cp:lastPrinted>2018-11-26T16:38:33Z</cp:lastPrinted>
  <dcterms:created xsi:type="dcterms:W3CDTF">2018-05-30T09:15:47Z</dcterms:created>
  <dcterms:modified xsi:type="dcterms:W3CDTF">2018-11-26T16:40:46Z</dcterms:modified>
</cp:coreProperties>
</file>