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1"/>
  </p:sldMasterIdLst>
  <p:notesMasterIdLst>
    <p:notesMasterId r:id="rId13"/>
  </p:notesMasterIdLst>
  <p:handoutMasterIdLst>
    <p:handoutMasterId r:id="rId14"/>
  </p:handoutMasterIdLst>
  <p:sldIdLst>
    <p:sldId id="268" r:id="rId2"/>
    <p:sldId id="274" r:id="rId3"/>
    <p:sldId id="271" r:id="rId4"/>
    <p:sldId id="286" r:id="rId5"/>
    <p:sldId id="288" r:id="rId6"/>
    <p:sldId id="290" r:id="rId7"/>
    <p:sldId id="285" r:id="rId8"/>
    <p:sldId id="273" r:id="rId9"/>
    <p:sldId id="283" r:id="rId10"/>
    <p:sldId id="289" r:id="rId11"/>
    <p:sldId id="291" r:id="rId12"/>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F9933"/>
    <a:srgbClr val="FAC81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55240" autoAdjust="0"/>
  </p:normalViewPr>
  <p:slideViewPr>
    <p:cSldViewPr snapToGrid="0" snapToObjects="1">
      <p:cViewPr varScale="1">
        <p:scale>
          <a:sx n="39" d="100"/>
          <a:sy n="39" d="100"/>
        </p:scale>
        <p:origin x="-231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p:scale>
          <a:sx n="110" d="100"/>
          <a:sy n="110" d="100"/>
        </p:scale>
        <p:origin x="-1686" y="50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EE95F-C45F-4D2F-B6D0-4C3C5A7653E7}" type="doc">
      <dgm:prSet loTypeId="urn:microsoft.com/office/officeart/2005/8/layout/chevron1" loCatId="process" qsTypeId="urn:microsoft.com/office/officeart/2005/8/quickstyle/simple1" qsCatId="simple" csTypeId="urn:microsoft.com/office/officeart/2005/8/colors/accent1_2" csCatId="accent1" phldr="1"/>
      <dgm:spPr/>
    </dgm:pt>
    <dgm:pt modelId="{C93349B9-5F4F-4D42-B939-11D4E5081123}">
      <dgm:prSet phldrT="[Text]" custT="1"/>
      <dgm:spPr>
        <a:solidFill>
          <a:srgbClr val="00B0F0"/>
        </a:solidFill>
      </dgm:spPr>
      <dgm:t>
        <a:bodyPr rIns="0" bIns="0"/>
        <a:lstStyle/>
        <a:p>
          <a:r>
            <a:rPr lang="de-DE" sz="1800" b="1" dirty="0" err="1" smtClean="0">
              <a:latin typeface="Arial" panose="020B0604020202020204" pitchFamily="34" charset="0"/>
              <a:cs typeface="Arial" panose="020B0604020202020204" pitchFamily="34" charset="0"/>
            </a:rPr>
            <a:t>Children</a:t>
          </a:r>
          <a:endParaRPr lang="de-DE" sz="1800" b="1" dirty="0">
            <a:latin typeface="Arial" panose="020B0604020202020204" pitchFamily="34" charset="0"/>
            <a:cs typeface="Arial" panose="020B0604020202020204" pitchFamily="34" charset="0"/>
          </a:endParaRPr>
        </a:p>
      </dgm:t>
    </dgm:pt>
    <dgm:pt modelId="{EA42A7C3-F760-48A5-AEED-0BD2BFFC49F8}" type="parTrans" cxnId="{37A84E21-D07A-447C-80B5-7D0CEC1E9C7B}">
      <dgm:prSet/>
      <dgm:spPr/>
      <dgm:t>
        <a:bodyPr/>
        <a:lstStyle/>
        <a:p>
          <a:endParaRPr lang="de-DE"/>
        </a:p>
      </dgm:t>
    </dgm:pt>
    <dgm:pt modelId="{C5987DC0-5E24-4888-AD07-4F5977AAF060}" type="sibTrans" cxnId="{37A84E21-D07A-447C-80B5-7D0CEC1E9C7B}">
      <dgm:prSet/>
      <dgm:spPr/>
      <dgm:t>
        <a:bodyPr/>
        <a:lstStyle/>
        <a:p>
          <a:endParaRPr lang="de-DE"/>
        </a:p>
      </dgm:t>
    </dgm:pt>
    <dgm:pt modelId="{5CCC82E4-A535-4756-9385-D690C8F00E0E}">
      <dgm:prSet phldrT="[Text]"/>
      <dgm:spPr>
        <a:solidFill>
          <a:srgbClr val="00B0F0"/>
        </a:solidFill>
      </dgm:spPr>
      <dgm:t>
        <a:bodyPr lIns="36000" tIns="0" rIns="0" bIns="0"/>
        <a:lstStyle/>
        <a:p>
          <a:r>
            <a:rPr lang="de-DE" b="1" dirty="0" smtClean="0">
              <a:latin typeface="Arial" panose="020B0604020202020204" pitchFamily="34" charset="0"/>
              <a:cs typeface="Arial" panose="020B0604020202020204" pitchFamily="34" charset="0"/>
            </a:rPr>
            <a:t>Vulnerable </a:t>
          </a:r>
          <a:r>
            <a:rPr lang="de-DE" b="1" dirty="0" err="1" smtClean="0">
              <a:latin typeface="Arial" panose="020B0604020202020204" pitchFamily="34" charset="0"/>
              <a:cs typeface="Arial" panose="020B0604020202020204" pitchFamily="34" charset="0"/>
            </a:rPr>
            <a:t>groups</a:t>
          </a:r>
          <a:endParaRPr lang="de-DE" b="1" dirty="0">
            <a:latin typeface="Arial" panose="020B0604020202020204" pitchFamily="34" charset="0"/>
            <a:cs typeface="Arial" panose="020B0604020202020204" pitchFamily="34" charset="0"/>
          </a:endParaRPr>
        </a:p>
      </dgm:t>
    </dgm:pt>
    <dgm:pt modelId="{C7D71BF2-D027-42CD-8514-372D5A3B7663}" type="parTrans" cxnId="{0DFD9B38-1D21-4B45-9C1A-FF73A37F6F53}">
      <dgm:prSet/>
      <dgm:spPr/>
      <dgm:t>
        <a:bodyPr/>
        <a:lstStyle/>
        <a:p>
          <a:endParaRPr lang="de-DE"/>
        </a:p>
      </dgm:t>
    </dgm:pt>
    <dgm:pt modelId="{4E1153AE-6930-44C5-8E55-BB1629AB543B}" type="sibTrans" cxnId="{0DFD9B38-1D21-4B45-9C1A-FF73A37F6F53}">
      <dgm:prSet/>
      <dgm:spPr/>
      <dgm:t>
        <a:bodyPr/>
        <a:lstStyle/>
        <a:p>
          <a:endParaRPr lang="de-DE"/>
        </a:p>
      </dgm:t>
    </dgm:pt>
    <dgm:pt modelId="{E2C17C77-3DFA-42E3-8CD5-1C2A2955564E}">
      <dgm:prSet phldrT="[Text]" custT="1"/>
      <dgm:spPr>
        <a:solidFill>
          <a:srgbClr val="00B0F0"/>
        </a:solidFill>
      </dgm:spPr>
      <dgm:t>
        <a:bodyPr/>
        <a:lstStyle/>
        <a:p>
          <a:r>
            <a:rPr lang="de-DE" sz="1800" b="1" dirty="0" err="1" smtClean="0">
              <a:latin typeface="Arial" panose="020B0604020202020204" pitchFamily="34" charset="0"/>
              <a:cs typeface="Arial" panose="020B0604020202020204" pitchFamily="34" charset="0"/>
            </a:rPr>
            <a:t>Elderly</a:t>
          </a:r>
          <a:endParaRPr lang="de-DE" sz="1800" b="1" dirty="0">
            <a:latin typeface="Arial" panose="020B0604020202020204" pitchFamily="34" charset="0"/>
            <a:cs typeface="Arial" panose="020B0604020202020204" pitchFamily="34" charset="0"/>
          </a:endParaRPr>
        </a:p>
      </dgm:t>
    </dgm:pt>
    <dgm:pt modelId="{CD5D277B-0297-40A4-BEAC-498B6B284070}" type="parTrans" cxnId="{A3CEBE47-5F37-4F74-A54E-2F4123A2CD90}">
      <dgm:prSet/>
      <dgm:spPr/>
      <dgm:t>
        <a:bodyPr/>
        <a:lstStyle/>
        <a:p>
          <a:endParaRPr lang="de-DE"/>
        </a:p>
      </dgm:t>
    </dgm:pt>
    <dgm:pt modelId="{CDD485D4-1719-47A0-A43B-078AD922FD3A}" type="sibTrans" cxnId="{A3CEBE47-5F37-4F74-A54E-2F4123A2CD90}">
      <dgm:prSet/>
      <dgm:spPr/>
      <dgm:t>
        <a:bodyPr/>
        <a:lstStyle/>
        <a:p>
          <a:endParaRPr lang="de-DE"/>
        </a:p>
      </dgm:t>
    </dgm:pt>
    <dgm:pt modelId="{BF21168B-A056-4878-99DF-19F75193D51C}" type="pres">
      <dgm:prSet presAssocID="{3F7EE95F-C45F-4D2F-B6D0-4C3C5A7653E7}" presName="Name0" presStyleCnt="0">
        <dgm:presLayoutVars>
          <dgm:dir/>
          <dgm:animLvl val="lvl"/>
          <dgm:resizeHandles val="exact"/>
        </dgm:presLayoutVars>
      </dgm:prSet>
      <dgm:spPr/>
    </dgm:pt>
    <dgm:pt modelId="{75C89CB0-31E5-4B74-9A40-5820F228D7A7}" type="pres">
      <dgm:prSet presAssocID="{C93349B9-5F4F-4D42-B939-11D4E5081123}" presName="parTxOnly" presStyleLbl="node1" presStyleIdx="0" presStyleCnt="3" custScaleX="166051" custScaleY="178470" custLinFactX="8034" custLinFactNeighborX="100000" custLinFactNeighborY="-6827">
        <dgm:presLayoutVars>
          <dgm:chMax val="0"/>
          <dgm:chPref val="0"/>
          <dgm:bulletEnabled val="1"/>
        </dgm:presLayoutVars>
      </dgm:prSet>
      <dgm:spPr/>
      <dgm:t>
        <a:bodyPr/>
        <a:lstStyle/>
        <a:p>
          <a:endParaRPr lang="de-DE"/>
        </a:p>
      </dgm:t>
    </dgm:pt>
    <dgm:pt modelId="{0F3034A3-BCE1-4BDF-BD68-B62EF5BF2DD6}" type="pres">
      <dgm:prSet presAssocID="{C5987DC0-5E24-4888-AD07-4F5977AAF060}" presName="parTxOnlySpace" presStyleCnt="0"/>
      <dgm:spPr/>
    </dgm:pt>
    <dgm:pt modelId="{34CF9DE5-5DC7-47E2-9218-D4A8E54BBB4F}" type="pres">
      <dgm:prSet presAssocID="{5CCC82E4-A535-4756-9385-D690C8F00E0E}" presName="parTxOnly" presStyleLbl="node1" presStyleIdx="1" presStyleCnt="3" custScaleX="155314" custScaleY="172610" custLinFactNeighborX="55611" custLinFactNeighborY="-7405">
        <dgm:presLayoutVars>
          <dgm:chMax val="0"/>
          <dgm:chPref val="0"/>
          <dgm:bulletEnabled val="1"/>
        </dgm:presLayoutVars>
      </dgm:prSet>
      <dgm:spPr/>
      <dgm:t>
        <a:bodyPr/>
        <a:lstStyle/>
        <a:p>
          <a:endParaRPr lang="de-DE"/>
        </a:p>
      </dgm:t>
    </dgm:pt>
    <dgm:pt modelId="{5E683E93-14FA-49A9-BB6B-6E2D6145A982}" type="pres">
      <dgm:prSet presAssocID="{4E1153AE-6930-44C5-8E55-BB1629AB543B}" presName="parTxOnlySpace" presStyleCnt="0"/>
      <dgm:spPr/>
    </dgm:pt>
    <dgm:pt modelId="{61EC1890-FB02-49FE-ADEC-97FAB5D7D070}" type="pres">
      <dgm:prSet presAssocID="{E2C17C77-3DFA-42E3-8CD5-1C2A2955564E}" presName="parTxOnly" presStyleLbl="node1" presStyleIdx="2" presStyleCnt="3" custScaleX="142789" custScaleY="169351" custLinFactX="-2074" custLinFactNeighborX="-100000" custLinFactNeighborY="-2752">
        <dgm:presLayoutVars>
          <dgm:chMax val="0"/>
          <dgm:chPref val="0"/>
          <dgm:bulletEnabled val="1"/>
        </dgm:presLayoutVars>
      </dgm:prSet>
      <dgm:spPr/>
      <dgm:t>
        <a:bodyPr/>
        <a:lstStyle/>
        <a:p>
          <a:endParaRPr lang="de-DE"/>
        </a:p>
      </dgm:t>
    </dgm:pt>
  </dgm:ptLst>
  <dgm:cxnLst>
    <dgm:cxn modelId="{37A84E21-D07A-447C-80B5-7D0CEC1E9C7B}" srcId="{3F7EE95F-C45F-4D2F-B6D0-4C3C5A7653E7}" destId="{C93349B9-5F4F-4D42-B939-11D4E5081123}" srcOrd="0" destOrd="0" parTransId="{EA42A7C3-F760-48A5-AEED-0BD2BFFC49F8}" sibTransId="{C5987DC0-5E24-4888-AD07-4F5977AAF060}"/>
    <dgm:cxn modelId="{F7EA8E32-949C-43AA-A588-2E409FA6B6B5}" type="presOf" srcId="{5CCC82E4-A535-4756-9385-D690C8F00E0E}" destId="{34CF9DE5-5DC7-47E2-9218-D4A8E54BBB4F}" srcOrd="0" destOrd="0" presId="urn:microsoft.com/office/officeart/2005/8/layout/chevron1"/>
    <dgm:cxn modelId="{60CFD01B-8045-4467-A9CF-F3CE03E8DBEA}" type="presOf" srcId="{3F7EE95F-C45F-4D2F-B6D0-4C3C5A7653E7}" destId="{BF21168B-A056-4878-99DF-19F75193D51C}" srcOrd="0" destOrd="0" presId="urn:microsoft.com/office/officeart/2005/8/layout/chevron1"/>
    <dgm:cxn modelId="{0DFD9B38-1D21-4B45-9C1A-FF73A37F6F53}" srcId="{3F7EE95F-C45F-4D2F-B6D0-4C3C5A7653E7}" destId="{5CCC82E4-A535-4756-9385-D690C8F00E0E}" srcOrd="1" destOrd="0" parTransId="{C7D71BF2-D027-42CD-8514-372D5A3B7663}" sibTransId="{4E1153AE-6930-44C5-8E55-BB1629AB543B}"/>
    <dgm:cxn modelId="{4A0D5B6C-F649-44A9-AB1A-8995F303522A}" type="presOf" srcId="{C93349B9-5F4F-4D42-B939-11D4E5081123}" destId="{75C89CB0-31E5-4B74-9A40-5820F228D7A7}" srcOrd="0" destOrd="0" presId="urn:microsoft.com/office/officeart/2005/8/layout/chevron1"/>
    <dgm:cxn modelId="{A3CEBE47-5F37-4F74-A54E-2F4123A2CD90}" srcId="{3F7EE95F-C45F-4D2F-B6D0-4C3C5A7653E7}" destId="{E2C17C77-3DFA-42E3-8CD5-1C2A2955564E}" srcOrd="2" destOrd="0" parTransId="{CD5D277B-0297-40A4-BEAC-498B6B284070}" sibTransId="{CDD485D4-1719-47A0-A43B-078AD922FD3A}"/>
    <dgm:cxn modelId="{A4FA04A6-A635-415A-9ABC-A89AE283EFCE}" type="presOf" srcId="{E2C17C77-3DFA-42E3-8CD5-1C2A2955564E}" destId="{61EC1890-FB02-49FE-ADEC-97FAB5D7D070}" srcOrd="0" destOrd="0" presId="urn:microsoft.com/office/officeart/2005/8/layout/chevron1"/>
    <dgm:cxn modelId="{D5E634B7-BFCD-43F8-B9C6-702576A17D80}" type="presParOf" srcId="{BF21168B-A056-4878-99DF-19F75193D51C}" destId="{75C89CB0-31E5-4B74-9A40-5820F228D7A7}" srcOrd="0" destOrd="0" presId="urn:microsoft.com/office/officeart/2005/8/layout/chevron1"/>
    <dgm:cxn modelId="{2D6F888F-E41F-4F9F-A0E1-B6BBB286DB84}" type="presParOf" srcId="{BF21168B-A056-4878-99DF-19F75193D51C}" destId="{0F3034A3-BCE1-4BDF-BD68-B62EF5BF2DD6}" srcOrd="1" destOrd="0" presId="urn:microsoft.com/office/officeart/2005/8/layout/chevron1"/>
    <dgm:cxn modelId="{42B094B8-D1B4-4B90-81E6-8BDA5B781D5E}" type="presParOf" srcId="{BF21168B-A056-4878-99DF-19F75193D51C}" destId="{34CF9DE5-5DC7-47E2-9218-D4A8E54BBB4F}" srcOrd="2" destOrd="0" presId="urn:microsoft.com/office/officeart/2005/8/layout/chevron1"/>
    <dgm:cxn modelId="{BA7F36DE-D7ED-42E0-BE40-3261A7FDFD6A}" type="presParOf" srcId="{BF21168B-A056-4878-99DF-19F75193D51C}" destId="{5E683E93-14FA-49A9-BB6B-6E2D6145A982}" srcOrd="3" destOrd="0" presId="urn:microsoft.com/office/officeart/2005/8/layout/chevron1"/>
    <dgm:cxn modelId="{2EAB6E96-F813-4357-99F6-3D52D1DB81A9}" type="presParOf" srcId="{BF21168B-A056-4878-99DF-19F75193D51C}" destId="{61EC1890-FB02-49FE-ADEC-97FAB5D7D07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89CB0-31E5-4B74-9A40-5820F228D7A7}">
      <dsp:nvSpPr>
        <dsp:cNvPr id="0" name=""/>
        <dsp:cNvSpPr/>
      </dsp:nvSpPr>
      <dsp:spPr>
        <a:xfrm>
          <a:off x="292304" y="572879"/>
          <a:ext cx="2684176" cy="115397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0" bIns="0" numCol="1" spcCol="1270" anchor="ctr" anchorCtr="0">
          <a:noAutofit/>
        </a:bodyPr>
        <a:lstStyle/>
        <a:p>
          <a:pPr lvl="0" algn="ctr" defTabSz="800100">
            <a:lnSpc>
              <a:spcPct val="90000"/>
            </a:lnSpc>
            <a:spcBef>
              <a:spcPct val="0"/>
            </a:spcBef>
            <a:spcAft>
              <a:spcPct val="35000"/>
            </a:spcAft>
          </a:pPr>
          <a:r>
            <a:rPr lang="de-DE" sz="1800" b="1" kern="1200" dirty="0" err="1" smtClean="0">
              <a:latin typeface="Arial" panose="020B0604020202020204" pitchFamily="34" charset="0"/>
              <a:cs typeface="Arial" panose="020B0604020202020204" pitchFamily="34" charset="0"/>
            </a:rPr>
            <a:t>Children</a:t>
          </a:r>
          <a:endParaRPr lang="de-DE" sz="1800" b="1" kern="1200" dirty="0">
            <a:latin typeface="Arial" panose="020B0604020202020204" pitchFamily="34" charset="0"/>
            <a:cs typeface="Arial" panose="020B0604020202020204" pitchFamily="34" charset="0"/>
          </a:endParaRPr>
        </a:p>
      </dsp:txBody>
      <dsp:txXfrm>
        <a:off x="869289" y="572879"/>
        <a:ext cx="1530206" cy="1153970"/>
      </dsp:txXfrm>
    </dsp:sp>
    <dsp:sp modelId="{34CF9DE5-5DC7-47E2-9218-D4A8E54BBB4F}">
      <dsp:nvSpPr>
        <dsp:cNvPr id="0" name=""/>
        <dsp:cNvSpPr/>
      </dsp:nvSpPr>
      <dsp:spPr>
        <a:xfrm>
          <a:off x="2613211" y="588087"/>
          <a:ext cx="2510614" cy="111608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0" rIns="0" bIns="0" numCol="1" spcCol="1270" anchor="ctr" anchorCtr="0">
          <a:noAutofit/>
        </a:bodyPr>
        <a:lstStyle/>
        <a:p>
          <a:pPr lvl="0" algn="ctr" defTabSz="933450">
            <a:lnSpc>
              <a:spcPct val="90000"/>
            </a:lnSpc>
            <a:spcBef>
              <a:spcPct val="0"/>
            </a:spcBef>
            <a:spcAft>
              <a:spcPct val="35000"/>
            </a:spcAft>
          </a:pPr>
          <a:r>
            <a:rPr lang="de-DE" sz="2100" b="1" kern="1200" dirty="0" smtClean="0">
              <a:latin typeface="Arial" panose="020B0604020202020204" pitchFamily="34" charset="0"/>
              <a:cs typeface="Arial" panose="020B0604020202020204" pitchFamily="34" charset="0"/>
            </a:rPr>
            <a:t>Vulnerable </a:t>
          </a:r>
          <a:r>
            <a:rPr lang="de-DE" sz="2100" b="1" kern="1200" dirty="0" err="1" smtClean="0">
              <a:latin typeface="Arial" panose="020B0604020202020204" pitchFamily="34" charset="0"/>
              <a:cs typeface="Arial" panose="020B0604020202020204" pitchFamily="34" charset="0"/>
            </a:rPr>
            <a:t>groups</a:t>
          </a:r>
          <a:endParaRPr lang="de-DE" sz="2100" b="1" kern="1200" dirty="0">
            <a:latin typeface="Arial" panose="020B0604020202020204" pitchFamily="34" charset="0"/>
            <a:cs typeface="Arial" panose="020B0604020202020204" pitchFamily="34" charset="0"/>
          </a:endParaRPr>
        </a:p>
      </dsp:txBody>
      <dsp:txXfrm>
        <a:off x="3171251" y="588087"/>
        <a:ext cx="1394534" cy="1116080"/>
      </dsp:txXfrm>
    </dsp:sp>
    <dsp:sp modelId="{61EC1890-FB02-49FE-ADEC-97FAB5D7D070}">
      <dsp:nvSpPr>
        <dsp:cNvPr id="0" name=""/>
        <dsp:cNvSpPr/>
      </dsp:nvSpPr>
      <dsp:spPr>
        <a:xfrm>
          <a:off x="4677111" y="628709"/>
          <a:ext cx="2308151" cy="1095007"/>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b="1" kern="1200" dirty="0" err="1" smtClean="0">
              <a:latin typeface="Arial" panose="020B0604020202020204" pitchFamily="34" charset="0"/>
              <a:cs typeface="Arial" panose="020B0604020202020204" pitchFamily="34" charset="0"/>
            </a:rPr>
            <a:t>Elderly</a:t>
          </a:r>
          <a:endParaRPr lang="de-DE" sz="1800" b="1" kern="1200" dirty="0">
            <a:latin typeface="Arial" panose="020B0604020202020204" pitchFamily="34" charset="0"/>
            <a:cs typeface="Arial" panose="020B0604020202020204" pitchFamily="34" charset="0"/>
          </a:endParaRPr>
        </a:p>
      </dsp:txBody>
      <dsp:txXfrm>
        <a:off x="5224615" y="628709"/>
        <a:ext cx="1213144" cy="10950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2045EEF7-11A7-4CA2-9B11-0438B4BF5A96}" type="datetimeFigureOut">
              <a:rPr lang="de-DE" smtClean="0"/>
              <a:t>28.11.2018</a:t>
            </a:fld>
            <a:endParaRPr lang="de-DE"/>
          </a:p>
        </p:txBody>
      </p:sp>
      <p:sp>
        <p:nvSpPr>
          <p:cNvPr id="4" name="Fußzeilenplatzhalt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D3FD2FC1-E09C-43AE-88C7-7ADB4D575FA6}" type="slidenum">
              <a:rPr lang="de-DE" smtClean="0"/>
              <a:t>‹Nr.›</a:t>
            </a:fld>
            <a:endParaRPr lang="de-DE"/>
          </a:p>
        </p:txBody>
      </p:sp>
    </p:spTree>
    <p:extLst>
      <p:ext uri="{BB962C8B-B14F-4D97-AF65-F5344CB8AC3E}">
        <p14:creationId xmlns:p14="http://schemas.microsoft.com/office/powerpoint/2010/main" val="313486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5659" cy="496411"/>
          </a:xfrm>
          <a:prstGeom prst="rect">
            <a:avLst/>
          </a:prstGeom>
        </p:spPr>
        <p:txBody>
          <a:bodyPr vert="horz" lIns="91303" tIns="45651" rIns="91303" bIns="45651" rtlCol="0"/>
          <a:lstStyle>
            <a:lvl1pPr algn="l">
              <a:defRPr sz="1200"/>
            </a:lvl1pPr>
          </a:lstStyle>
          <a:p>
            <a:endParaRPr lang="it-IT"/>
          </a:p>
        </p:txBody>
      </p:sp>
      <p:sp>
        <p:nvSpPr>
          <p:cNvPr id="3" name="Date Placeholder 2"/>
          <p:cNvSpPr>
            <a:spLocks noGrp="1"/>
          </p:cNvSpPr>
          <p:nvPr>
            <p:ph type="dt" idx="1"/>
          </p:nvPr>
        </p:nvSpPr>
        <p:spPr>
          <a:xfrm>
            <a:off x="3850445" y="1"/>
            <a:ext cx="2945659" cy="496411"/>
          </a:xfrm>
          <a:prstGeom prst="rect">
            <a:avLst/>
          </a:prstGeom>
        </p:spPr>
        <p:txBody>
          <a:bodyPr vert="horz" lIns="91303" tIns="45651" rIns="91303" bIns="45651" rtlCol="0"/>
          <a:lstStyle>
            <a:lvl1pPr algn="r">
              <a:defRPr sz="1200"/>
            </a:lvl1pPr>
          </a:lstStyle>
          <a:p>
            <a:fld id="{537B7BB3-2DAE-2047-B912-3ADFE87EC276}" type="datetimeFigureOut">
              <a:rPr lang="en-US" smtClean="0"/>
              <a:t>11/28/2018</a:t>
            </a:fld>
            <a:endParaRPr lang="it-IT"/>
          </a:p>
        </p:txBody>
      </p:sp>
      <p:sp>
        <p:nvSpPr>
          <p:cNvPr id="4" name="Slide Image Placeholder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303" tIns="45651" rIns="91303" bIns="45651" rtlCol="0" anchor="ctr"/>
          <a:lstStyle/>
          <a:p>
            <a:endParaRPr lang="it-IT"/>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1303" tIns="45651" rIns="91303" bIns="45651"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6" name="Footer Placeholder 5"/>
          <p:cNvSpPr>
            <a:spLocks noGrp="1"/>
          </p:cNvSpPr>
          <p:nvPr>
            <p:ph type="ftr" sz="quarter" idx="4"/>
          </p:nvPr>
        </p:nvSpPr>
        <p:spPr>
          <a:xfrm>
            <a:off x="3" y="9430092"/>
            <a:ext cx="2945659" cy="496411"/>
          </a:xfrm>
          <a:prstGeom prst="rect">
            <a:avLst/>
          </a:prstGeom>
        </p:spPr>
        <p:txBody>
          <a:bodyPr vert="horz" lIns="91303" tIns="45651" rIns="91303" bIns="45651" rtlCol="0" anchor="b"/>
          <a:lstStyle>
            <a:lvl1pPr algn="l">
              <a:defRPr sz="1200"/>
            </a:lvl1pPr>
          </a:lstStyle>
          <a:p>
            <a:endParaRPr lang="it-IT"/>
          </a:p>
        </p:txBody>
      </p:sp>
      <p:sp>
        <p:nvSpPr>
          <p:cNvPr id="7" name="Slide Number Placeholder 6"/>
          <p:cNvSpPr>
            <a:spLocks noGrp="1"/>
          </p:cNvSpPr>
          <p:nvPr>
            <p:ph type="sldNum" sz="quarter" idx="5"/>
          </p:nvPr>
        </p:nvSpPr>
        <p:spPr>
          <a:xfrm>
            <a:off x="3850445" y="9430092"/>
            <a:ext cx="2945659" cy="496411"/>
          </a:xfrm>
          <a:prstGeom prst="rect">
            <a:avLst/>
          </a:prstGeom>
        </p:spPr>
        <p:txBody>
          <a:bodyPr vert="horz" lIns="91303" tIns="45651" rIns="91303" bIns="45651" rtlCol="0" anchor="b"/>
          <a:lstStyle>
            <a:lvl1pPr algn="r">
              <a:defRPr sz="1200"/>
            </a:lvl1pPr>
          </a:lstStyle>
          <a:p>
            <a:fld id="{D03175A4-93D1-634C-8EA8-40CF2547FFBC}" type="slidenum">
              <a:rPr lang="it-IT" smtClean="0"/>
              <a:t>‹Nr.›</a:t>
            </a:fld>
            <a:endParaRPr lang="it-IT"/>
          </a:p>
        </p:txBody>
      </p:sp>
    </p:spTree>
    <p:extLst>
      <p:ext uri="{BB962C8B-B14F-4D97-AF65-F5344CB8AC3E}">
        <p14:creationId xmlns:p14="http://schemas.microsoft.com/office/powerpoint/2010/main" val="37667775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Good afternoon dear partners and colleagues. </a:t>
            </a:r>
          </a:p>
          <a:p>
            <a:r>
              <a:rPr lang="it-IT" dirty="0" smtClean="0"/>
              <a:t>My name is Christina Plantz and I am very pleased to get the </a:t>
            </a:r>
            <a:r>
              <a:rPr lang="it-IT" dirty="0" err="1" smtClean="0"/>
              <a:t>opportunity</a:t>
            </a:r>
            <a:r>
              <a:rPr lang="it-IT" dirty="0" smtClean="0"/>
              <a:t> </a:t>
            </a:r>
            <a:r>
              <a:rPr lang="it-IT" dirty="0" smtClean="0"/>
              <a:t>today to </a:t>
            </a:r>
            <a:r>
              <a:rPr lang="it-IT" dirty="0" err="1" smtClean="0"/>
              <a:t>present</a:t>
            </a:r>
            <a:r>
              <a:rPr lang="it-IT" dirty="0" smtClean="0"/>
              <a:t> </a:t>
            </a:r>
            <a:r>
              <a:rPr lang="it-IT" dirty="0" err="1" smtClean="0"/>
              <a:t>what</a:t>
            </a:r>
            <a:r>
              <a:rPr lang="it-IT" dirty="0" smtClean="0"/>
              <a:t> Work package 6 </a:t>
            </a:r>
            <a:r>
              <a:rPr lang="it-IT" dirty="0" err="1" smtClean="0"/>
              <a:t>is</a:t>
            </a:r>
            <a:r>
              <a:rPr lang="it-IT" dirty="0" smtClean="0"/>
              <a:t> </a:t>
            </a:r>
            <a:r>
              <a:rPr lang="it-IT" dirty="0" err="1" smtClean="0"/>
              <a:t>contributing</a:t>
            </a:r>
            <a:r>
              <a:rPr lang="it-IT" dirty="0" smtClean="0"/>
              <a:t> to the joint</a:t>
            </a:r>
            <a:r>
              <a:rPr lang="it-IT" baseline="0" dirty="0" smtClean="0"/>
              <a:t> </a:t>
            </a:r>
            <a:r>
              <a:rPr lang="it-IT" baseline="0" dirty="0" err="1" smtClean="0"/>
              <a:t>action</a:t>
            </a:r>
            <a:r>
              <a:rPr lang="it-IT" dirty="0" smtClean="0"/>
              <a:t>. </a:t>
            </a:r>
            <a:r>
              <a:rPr lang="it-IT" dirty="0" smtClean="0"/>
              <a:t>I work as a scientific officer in the Federal Centre for Health Education in Germany, and besides leading Work package 6, we participate in </a:t>
            </a:r>
            <a:r>
              <a:rPr lang="it-IT" dirty="0" err="1" smtClean="0"/>
              <a:t>all</a:t>
            </a:r>
            <a:r>
              <a:rPr lang="it-IT" dirty="0" smtClean="0"/>
              <a:t> </a:t>
            </a:r>
            <a:r>
              <a:rPr lang="it-IT" dirty="0" smtClean="0"/>
              <a:t>the </a:t>
            </a:r>
            <a:r>
              <a:rPr lang="it-IT" dirty="0" err="1" smtClean="0"/>
              <a:t>other</a:t>
            </a:r>
            <a:r>
              <a:rPr lang="it-IT" dirty="0" smtClean="0"/>
              <a:t> </a:t>
            </a:r>
            <a:r>
              <a:rPr lang="it-IT" dirty="0" smtClean="0"/>
              <a:t>work packages but one.</a:t>
            </a:r>
          </a:p>
          <a:p>
            <a:endParaRPr lang="it-IT" dirty="0"/>
          </a:p>
          <a:p>
            <a:r>
              <a:rPr lang="it-IT" dirty="0" smtClean="0">
                <a:sym typeface="Wingdings" panose="05000000000000000000" pitchFamily="2" charset="2"/>
              </a:rPr>
              <a:t> Next slide</a:t>
            </a:r>
            <a:endParaRPr lang="it-IT" dirty="0"/>
          </a:p>
        </p:txBody>
      </p:sp>
      <p:sp>
        <p:nvSpPr>
          <p:cNvPr id="4" name="Slide Number Placeholder 3"/>
          <p:cNvSpPr>
            <a:spLocks noGrp="1"/>
          </p:cNvSpPr>
          <p:nvPr>
            <p:ph type="sldNum" sz="quarter" idx="10"/>
          </p:nvPr>
        </p:nvSpPr>
        <p:spPr/>
        <p:txBody>
          <a:bodyPr/>
          <a:lstStyle/>
          <a:p>
            <a:fld id="{D03175A4-93D1-634C-8EA8-40CF2547FFBC}" type="slidenum">
              <a:rPr lang="it-IT" smtClean="0"/>
              <a:t>1</a:t>
            </a:fld>
            <a:endParaRPr lang="it-IT"/>
          </a:p>
        </p:txBody>
      </p:sp>
    </p:spTree>
    <p:extLst>
      <p:ext uri="{BB962C8B-B14F-4D97-AF65-F5344CB8AC3E}">
        <p14:creationId xmlns:p14="http://schemas.microsoft.com/office/powerpoint/2010/main" val="1097496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679768" y="4715909"/>
            <a:ext cx="5438140" cy="4892206"/>
          </a:xfrm>
        </p:spPr>
        <p:txBody>
          <a:bodyPr/>
          <a:lstStyle/>
          <a:p>
            <a:r>
              <a:rPr lang="it-IT" dirty="0" smtClean="0"/>
              <a:t>Our idea of the ideal process to create healthy living environments is the Public Health Action Cycle that you all might know very well. </a:t>
            </a:r>
            <a:endParaRPr lang="it-IT" dirty="0"/>
          </a:p>
          <a:p>
            <a:r>
              <a:rPr lang="it-IT" dirty="0" smtClean="0"/>
              <a:t>You can see the 4 phases, and then the cycle restarts. We combined the cycle with 15 good practice criteria for interventions that we generated from the literature. </a:t>
            </a:r>
          </a:p>
          <a:p>
            <a:endParaRPr lang="en-US" dirty="0" smtClean="0"/>
          </a:p>
          <a:p>
            <a:r>
              <a:rPr lang="en-US" dirty="0" smtClean="0"/>
              <a:t>For all 4 phases, municipal health </a:t>
            </a:r>
            <a:r>
              <a:rPr lang="en-US" dirty="0"/>
              <a:t>promotion can only succeed in </a:t>
            </a:r>
            <a:r>
              <a:rPr lang="en-US" b="1" i="1" dirty="0"/>
              <a:t>joint and cross-sector efforts</a:t>
            </a:r>
            <a:r>
              <a:rPr lang="en-US" dirty="0"/>
              <a:t>. </a:t>
            </a:r>
            <a:r>
              <a:rPr lang="en-US" dirty="0" smtClean="0"/>
              <a:t>E</a:t>
            </a:r>
            <a:r>
              <a:rPr lang="en-US" b="1" i="1" dirty="0" smtClean="0"/>
              <a:t>xisting </a:t>
            </a:r>
            <a:r>
              <a:rPr lang="en-US" b="1" i="1" dirty="0"/>
              <a:t>local partnerships and cooperation networks</a:t>
            </a:r>
            <a:r>
              <a:rPr lang="en-US" dirty="0"/>
              <a:t> should be </a:t>
            </a:r>
            <a:r>
              <a:rPr lang="en-US" dirty="0" smtClean="0"/>
              <a:t>integrated. Also, the </a:t>
            </a:r>
            <a:r>
              <a:rPr lang="en-US" dirty="0"/>
              <a:t>goal of </a:t>
            </a:r>
            <a:r>
              <a:rPr lang="en-US" dirty="0" smtClean="0"/>
              <a:t>empowerment and participation </a:t>
            </a:r>
            <a:r>
              <a:rPr lang="en-US" dirty="0"/>
              <a:t>must be pursued </a:t>
            </a:r>
            <a:r>
              <a:rPr lang="en-US" dirty="0" smtClean="0"/>
              <a:t>consistently though all phases. </a:t>
            </a:r>
            <a:endParaRPr lang="it-IT" dirty="0" smtClean="0"/>
          </a:p>
          <a:p>
            <a:endParaRPr lang="it-IT" dirty="0" smtClean="0"/>
          </a:p>
          <a:p>
            <a:r>
              <a:rPr lang="it-IT" dirty="0" smtClean="0"/>
              <a:t>In the country assessments that we are planning to conduct in the beginning of next year, good practice examples will be identified and described according to this model. </a:t>
            </a:r>
          </a:p>
          <a:p>
            <a:endParaRPr lang="it-IT" dirty="0" smtClean="0"/>
          </a:p>
          <a:p>
            <a:r>
              <a:rPr lang="it-IT" dirty="0" smtClean="0"/>
              <a:t>As you can see, we have a strong connection to Work package 5 Monitoring, when it ccomes to  local needs analysis. </a:t>
            </a:r>
          </a:p>
          <a:p>
            <a:r>
              <a:rPr lang="it-IT" dirty="0" smtClean="0"/>
              <a:t>And, of course, a local Health and equity in all policies approach links us closely to Work package 9.  You will hear more about that in a few minutes.</a:t>
            </a:r>
          </a:p>
          <a:p>
            <a:endParaRPr lang="it-IT" dirty="0" smtClean="0"/>
          </a:p>
          <a:p>
            <a:r>
              <a:rPr lang="it-IT" dirty="0" smtClean="0"/>
              <a:t>Now, I am very pleased to hand over to my colleague Miriam Weber, who will animate this theoretical framework for Work package 6 with a wonderful example from the Netherlands. </a:t>
            </a:r>
          </a:p>
          <a:p>
            <a:endParaRPr lang="it-IT" dirty="0"/>
          </a:p>
          <a:p>
            <a:r>
              <a:rPr lang="it-IT" dirty="0" smtClean="0"/>
              <a:t>Thank you very much for your attention!</a:t>
            </a:r>
          </a:p>
          <a:p>
            <a:endParaRPr lang="it-IT" dirty="0" smtClean="0"/>
          </a:p>
        </p:txBody>
      </p:sp>
      <p:sp>
        <p:nvSpPr>
          <p:cNvPr id="4" name="Segnaposto numero diapositiva 3"/>
          <p:cNvSpPr>
            <a:spLocks noGrp="1"/>
          </p:cNvSpPr>
          <p:nvPr>
            <p:ph type="sldNum" sz="quarter" idx="10"/>
          </p:nvPr>
        </p:nvSpPr>
        <p:spPr/>
        <p:txBody>
          <a:bodyPr/>
          <a:lstStyle/>
          <a:p>
            <a:fld id="{D03175A4-93D1-634C-8EA8-40CF2547FFBC}" type="slidenum">
              <a:rPr lang="it-IT" smtClean="0"/>
              <a:t>10</a:t>
            </a:fld>
            <a:endParaRPr lang="it-IT"/>
          </a:p>
        </p:txBody>
      </p:sp>
    </p:spTree>
    <p:extLst>
      <p:ext uri="{BB962C8B-B14F-4D97-AF65-F5344CB8AC3E}">
        <p14:creationId xmlns:p14="http://schemas.microsoft.com/office/powerpoint/2010/main" val="2939280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Good afternoon dear partners and colleagues. </a:t>
            </a:r>
          </a:p>
          <a:p>
            <a:r>
              <a:rPr lang="it-IT" dirty="0" smtClean="0"/>
              <a:t>My name is Christina Plantz and I am very pleased to get the chance today to present the work package I am coordinating. I work as a scientific officer in the Federal Centre for Health Education in Germany, and besides leading Work package 6, we participate in all other work packages but one.</a:t>
            </a:r>
          </a:p>
          <a:p>
            <a:endParaRPr lang="it-IT" dirty="0"/>
          </a:p>
          <a:p>
            <a:r>
              <a:rPr lang="it-IT" dirty="0" smtClean="0">
                <a:sym typeface="Wingdings" panose="05000000000000000000" pitchFamily="2" charset="2"/>
              </a:rPr>
              <a:t> Next slide</a:t>
            </a:r>
            <a:endParaRPr lang="it-IT" dirty="0"/>
          </a:p>
        </p:txBody>
      </p:sp>
      <p:sp>
        <p:nvSpPr>
          <p:cNvPr id="4" name="Slide Number Placeholder 3"/>
          <p:cNvSpPr>
            <a:spLocks noGrp="1"/>
          </p:cNvSpPr>
          <p:nvPr>
            <p:ph type="sldNum" sz="quarter" idx="10"/>
          </p:nvPr>
        </p:nvSpPr>
        <p:spPr/>
        <p:txBody>
          <a:bodyPr/>
          <a:lstStyle/>
          <a:p>
            <a:fld id="{D03175A4-93D1-634C-8EA8-40CF2547FFBC}" type="slidenum">
              <a:rPr lang="it-IT" smtClean="0"/>
              <a:t>11</a:t>
            </a:fld>
            <a:endParaRPr lang="it-IT"/>
          </a:p>
        </p:txBody>
      </p:sp>
    </p:spTree>
    <p:extLst>
      <p:ext uri="{BB962C8B-B14F-4D97-AF65-F5344CB8AC3E}">
        <p14:creationId xmlns:p14="http://schemas.microsoft.com/office/powerpoint/2010/main" val="109749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So, </a:t>
            </a:r>
            <a:r>
              <a:rPr lang="de-DE" dirty="0" err="1" smtClean="0"/>
              <a:t>where</a:t>
            </a:r>
            <a:r>
              <a:rPr lang="de-DE" dirty="0" smtClean="0"/>
              <a:t> </a:t>
            </a:r>
            <a:r>
              <a:rPr lang="de-DE" dirty="0" err="1" smtClean="0"/>
              <a:t>are</a:t>
            </a:r>
            <a:r>
              <a:rPr lang="de-DE" dirty="0" smtClean="0"/>
              <a:t> </a:t>
            </a:r>
            <a:r>
              <a:rPr lang="de-DE" dirty="0" err="1" smtClean="0"/>
              <a:t>we</a:t>
            </a:r>
            <a:r>
              <a:rPr lang="de-DE" dirty="0" smtClean="0"/>
              <a:t> </a:t>
            </a:r>
            <a:r>
              <a:rPr lang="de-DE" dirty="0" err="1" smtClean="0"/>
              <a:t>located</a:t>
            </a:r>
            <a:r>
              <a:rPr lang="de-DE" dirty="0" smtClean="0"/>
              <a:t> in </a:t>
            </a:r>
            <a:r>
              <a:rPr lang="de-DE" dirty="0" err="1" smtClean="0"/>
              <a:t>the</a:t>
            </a:r>
            <a:r>
              <a:rPr lang="de-DE" dirty="0" smtClean="0"/>
              <a:t> </a:t>
            </a:r>
            <a:r>
              <a:rPr lang="de-DE" dirty="0" err="1" smtClean="0"/>
              <a:t>project</a:t>
            </a:r>
            <a:r>
              <a:rPr lang="de-DE" dirty="0" smtClean="0"/>
              <a:t> </a:t>
            </a:r>
            <a:r>
              <a:rPr lang="de-DE" dirty="0" err="1" smtClean="0"/>
              <a:t>structure</a:t>
            </a:r>
            <a:r>
              <a:rPr lang="de-DE" dirty="0" smtClean="0"/>
              <a:t>? As </a:t>
            </a:r>
            <a:r>
              <a:rPr lang="de-DE" dirty="0" err="1" smtClean="0"/>
              <a:t>you</a:t>
            </a:r>
            <a:r>
              <a:rPr lang="de-DE" dirty="0" smtClean="0"/>
              <a:t> </a:t>
            </a:r>
            <a:r>
              <a:rPr lang="de-DE" dirty="0" err="1" smtClean="0"/>
              <a:t>can</a:t>
            </a:r>
            <a:r>
              <a:rPr lang="de-DE" dirty="0" smtClean="0"/>
              <a:t> </a:t>
            </a:r>
            <a:r>
              <a:rPr lang="de-DE" dirty="0" err="1" smtClean="0"/>
              <a:t>see</a:t>
            </a:r>
            <a:r>
              <a:rPr lang="de-DE" dirty="0" smtClean="0"/>
              <a:t>, Work </a:t>
            </a:r>
            <a:r>
              <a:rPr lang="de-DE" dirty="0" err="1" smtClean="0"/>
              <a:t>package</a:t>
            </a:r>
            <a:r>
              <a:rPr lang="de-DE" dirty="0" smtClean="0"/>
              <a:t> 6 </a:t>
            </a:r>
            <a:r>
              <a:rPr lang="de-DE" dirty="0" err="1" smtClean="0"/>
              <a:t>Healthy</a:t>
            </a:r>
            <a:r>
              <a:rPr lang="de-DE" dirty="0" smtClean="0"/>
              <a:t> </a:t>
            </a:r>
            <a:r>
              <a:rPr lang="de-DE" dirty="0" err="1" smtClean="0"/>
              <a:t>living</a:t>
            </a:r>
            <a:r>
              <a:rPr lang="de-DE" dirty="0" smtClean="0"/>
              <a:t> </a:t>
            </a:r>
            <a:r>
              <a:rPr lang="de-DE" dirty="0" err="1" smtClean="0"/>
              <a:t>environments</a:t>
            </a:r>
            <a:r>
              <a:rPr lang="de-DE" dirty="0" smtClean="0"/>
              <a:t> </a:t>
            </a:r>
            <a:r>
              <a:rPr lang="de-DE" dirty="0" err="1" smtClean="0"/>
              <a:t>belongs</a:t>
            </a:r>
            <a:r>
              <a:rPr lang="de-DE" dirty="0" smtClean="0"/>
              <a:t> </a:t>
            </a:r>
            <a:r>
              <a:rPr lang="de-DE" dirty="0" err="1" smtClean="0"/>
              <a:t>to</a:t>
            </a:r>
            <a:r>
              <a:rPr lang="de-DE" dirty="0" smtClean="0"/>
              <a:t> </a:t>
            </a:r>
            <a:r>
              <a:rPr lang="de-DE" dirty="0" err="1" smtClean="0"/>
              <a:t>the</a:t>
            </a:r>
            <a:r>
              <a:rPr lang="de-DE" dirty="0" smtClean="0"/>
              <a:t> </a:t>
            </a:r>
            <a:r>
              <a:rPr lang="de-DE" dirty="0" err="1" smtClean="0"/>
              <a:t>thematic</a:t>
            </a:r>
            <a:r>
              <a:rPr lang="de-DE" dirty="0" smtClean="0"/>
              <a:t> </a:t>
            </a:r>
            <a:r>
              <a:rPr lang="de-DE" dirty="0" err="1" smtClean="0"/>
              <a:t>work</a:t>
            </a:r>
            <a:r>
              <a:rPr lang="de-DE" dirty="0" smtClean="0"/>
              <a:t> </a:t>
            </a:r>
            <a:r>
              <a:rPr lang="de-DE" dirty="0" err="1" smtClean="0"/>
              <a:t>packages</a:t>
            </a:r>
            <a:r>
              <a:rPr lang="de-DE" dirty="0" smtClean="0"/>
              <a:t> </a:t>
            </a:r>
            <a:r>
              <a:rPr lang="de-DE" dirty="0" err="1" smtClean="0"/>
              <a:t>of</a:t>
            </a:r>
            <a:r>
              <a:rPr lang="de-DE" dirty="0" smtClean="0"/>
              <a:t> </a:t>
            </a:r>
            <a:r>
              <a:rPr lang="de-DE" dirty="0" err="1" smtClean="0"/>
              <a:t>the</a:t>
            </a:r>
            <a:r>
              <a:rPr lang="de-DE" dirty="0" smtClean="0"/>
              <a:t> </a:t>
            </a:r>
            <a:r>
              <a:rPr lang="de-DE" dirty="0" err="1" smtClean="0"/>
              <a:t>policy</a:t>
            </a:r>
            <a:r>
              <a:rPr lang="de-DE" dirty="0" smtClean="0"/>
              <a:t> </a:t>
            </a:r>
            <a:r>
              <a:rPr lang="de-DE" dirty="0" err="1" smtClean="0"/>
              <a:t>domains</a:t>
            </a:r>
            <a:r>
              <a:rPr lang="de-DE" dirty="0" smtClean="0"/>
              <a:t> </a:t>
            </a:r>
            <a:r>
              <a:rPr lang="de-DE" dirty="0" err="1" smtClean="0"/>
              <a:t>that</a:t>
            </a:r>
            <a:r>
              <a:rPr lang="de-DE" dirty="0" smtClean="0"/>
              <a:t> </a:t>
            </a:r>
            <a:r>
              <a:rPr lang="de-DE" dirty="0" err="1" smtClean="0"/>
              <a:t>are</a:t>
            </a:r>
            <a:r>
              <a:rPr lang="de-DE" dirty="0" smtClean="0"/>
              <a:t> </a:t>
            </a:r>
            <a:r>
              <a:rPr lang="de-DE" dirty="0" err="1" smtClean="0"/>
              <a:t>seen</a:t>
            </a:r>
            <a:r>
              <a:rPr lang="de-DE" dirty="0" smtClean="0"/>
              <a:t> </a:t>
            </a:r>
            <a:r>
              <a:rPr lang="de-DE" dirty="0" err="1" smtClean="0"/>
              <a:t>to</a:t>
            </a:r>
            <a:r>
              <a:rPr lang="de-DE" dirty="0" smtClean="0"/>
              <a:t> </a:t>
            </a:r>
            <a:r>
              <a:rPr lang="de-DE" dirty="0" err="1" smtClean="0"/>
              <a:t>be</a:t>
            </a:r>
            <a:r>
              <a:rPr lang="de-DE" dirty="0" smtClean="0"/>
              <a:t> relevant </a:t>
            </a:r>
            <a:r>
              <a:rPr lang="de-DE" dirty="0" err="1" smtClean="0"/>
              <a:t>to</a:t>
            </a:r>
            <a:r>
              <a:rPr lang="de-DE" dirty="0" smtClean="0"/>
              <a:t> </a:t>
            </a:r>
            <a:r>
              <a:rPr lang="de-DE" dirty="0" err="1" smtClean="0"/>
              <a:t>reduce</a:t>
            </a:r>
            <a:r>
              <a:rPr lang="de-DE" dirty="0" smtClean="0"/>
              <a:t> </a:t>
            </a:r>
            <a:r>
              <a:rPr lang="de-DE" dirty="0" err="1" smtClean="0"/>
              <a:t>health</a:t>
            </a:r>
            <a:r>
              <a:rPr lang="de-DE" dirty="0" smtClean="0"/>
              <a:t> </a:t>
            </a:r>
            <a:r>
              <a:rPr lang="de-DE" dirty="0" err="1" smtClean="0"/>
              <a:t>inequalities</a:t>
            </a:r>
            <a:r>
              <a:rPr lang="de-DE" dirty="0" smtClean="0"/>
              <a:t>. </a:t>
            </a:r>
            <a:r>
              <a:rPr lang="de-DE" dirty="0" err="1" smtClean="0"/>
              <a:t>We</a:t>
            </a:r>
            <a:r>
              <a:rPr lang="de-DE" dirty="0" smtClean="0"/>
              <a:t> </a:t>
            </a:r>
            <a:r>
              <a:rPr lang="de-DE" dirty="0" smtClean="0"/>
              <a:t>all </a:t>
            </a:r>
            <a:r>
              <a:rPr lang="de-DE" dirty="0" err="1" smtClean="0"/>
              <a:t>have</a:t>
            </a:r>
            <a:r>
              <a:rPr lang="de-DE" dirty="0" smtClean="0"/>
              <a:t> </a:t>
            </a:r>
            <a:r>
              <a:rPr lang="de-DE" dirty="0" err="1" smtClean="0"/>
              <a:t>the</a:t>
            </a:r>
            <a:r>
              <a:rPr lang="de-DE" dirty="0" smtClean="0"/>
              <a:t> same 3-step-process: </a:t>
            </a:r>
          </a:p>
          <a:p>
            <a:r>
              <a:rPr lang="de-DE" dirty="0" smtClean="0"/>
              <a:t>First </a:t>
            </a:r>
            <a:r>
              <a:rPr lang="de-DE" dirty="0" err="1" smtClean="0"/>
              <a:t>the</a:t>
            </a:r>
            <a:r>
              <a:rPr lang="de-DE" dirty="0" smtClean="0"/>
              <a:t> </a:t>
            </a:r>
            <a:r>
              <a:rPr lang="de-DE" dirty="0" err="1" smtClean="0"/>
              <a:t>development</a:t>
            </a:r>
            <a:r>
              <a:rPr lang="de-DE" dirty="0" smtClean="0"/>
              <a:t> </a:t>
            </a:r>
            <a:r>
              <a:rPr lang="de-DE" dirty="0" err="1" smtClean="0"/>
              <a:t>of</a:t>
            </a:r>
            <a:r>
              <a:rPr lang="de-DE" dirty="0" smtClean="0"/>
              <a:t> a </a:t>
            </a:r>
            <a:r>
              <a:rPr lang="de-DE" dirty="0" err="1" smtClean="0"/>
              <a:t>Policy</a:t>
            </a:r>
            <a:r>
              <a:rPr lang="de-DE" dirty="0" smtClean="0"/>
              <a:t> Framework </a:t>
            </a:r>
            <a:r>
              <a:rPr lang="de-DE" dirty="0" err="1" smtClean="0"/>
              <a:t>for</a:t>
            </a:r>
            <a:r>
              <a:rPr lang="de-DE" dirty="0" smtClean="0"/>
              <a:t> Action, </a:t>
            </a:r>
            <a:r>
              <a:rPr lang="de-DE" dirty="0" err="1" smtClean="0"/>
              <a:t>the</a:t>
            </a:r>
            <a:r>
              <a:rPr lang="de-DE" dirty="0" smtClean="0"/>
              <a:t> </a:t>
            </a:r>
            <a:r>
              <a:rPr lang="de-DE" dirty="0" err="1" smtClean="0"/>
              <a:t>assessment</a:t>
            </a:r>
            <a:r>
              <a:rPr lang="de-DE" dirty="0"/>
              <a:t> </a:t>
            </a:r>
            <a:r>
              <a:rPr lang="de-DE" dirty="0" err="1" smtClean="0"/>
              <a:t>of</a:t>
            </a:r>
            <a:r>
              <a:rPr lang="de-DE" dirty="0" smtClean="0"/>
              <a:t> </a:t>
            </a:r>
            <a:r>
              <a:rPr lang="de-DE" dirty="0" err="1" smtClean="0"/>
              <a:t>the</a:t>
            </a:r>
            <a:r>
              <a:rPr lang="de-DE" dirty="0" smtClean="0"/>
              <a:t> </a:t>
            </a:r>
            <a:r>
              <a:rPr lang="de-DE" dirty="0" err="1" smtClean="0"/>
              <a:t>country</a:t>
            </a:r>
            <a:r>
              <a:rPr lang="de-DE" dirty="0" smtClean="0"/>
              <a:t> </a:t>
            </a:r>
            <a:r>
              <a:rPr lang="de-DE" dirty="0" err="1" smtClean="0"/>
              <a:t>context</a:t>
            </a:r>
            <a:r>
              <a:rPr lang="de-DE" dirty="0" smtClean="0"/>
              <a:t> </a:t>
            </a:r>
            <a:r>
              <a:rPr lang="de-DE" dirty="0" err="1" smtClean="0"/>
              <a:t>and</a:t>
            </a:r>
            <a:r>
              <a:rPr lang="de-DE" dirty="0" smtClean="0"/>
              <a:t> </a:t>
            </a:r>
            <a:r>
              <a:rPr lang="de-DE" dirty="0" err="1" smtClean="0"/>
              <a:t>situation</a:t>
            </a:r>
            <a:r>
              <a:rPr lang="de-DE" dirty="0" smtClean="0"/>
              <a:t> </a:t>
            </a:r>
            <a:r>
              <a:rPr lang="de-DE" dirty="0" err="1" smtClean="0"/>
              <a:t>and</a:t>
            </a:r>
            <a:r>
              <a:rPr lang="de-DE" dirty="0" smtClean="0"/>
              <a:t> </a:t>
            </a:r>
            <a:r>
              <a:rPr lang="de-DE" dirty="0" err="1" smtClean="0"/>
              <a:t>the</a:t>
            </a:r>
            <a:r>
              <a:rPr lang="de-DE" dirty="0" smtClean="0"/>
              <a:t> </a:t>
            </a:r>
            <a:r>
              <a:rPr lang="de-DE" dirty="0" err="1" smtClean="0"/>
              <a:t>identification</a:t>
            </a:r>
            <a:r>
              <a:rPr lang="de-DE" dirty="0" smtClean="0"/>
              <a:t> </a:t>
            </a:r>
            <a:r>
              <a:rPr lang="de-DE" dirty="0" err="1" smtClean="0"/>
              <a:t>of</a:t>
            </a:r>
            <a:r>
              <a:rPr lang="de-DE" dirty="0" smtClean="0"/>
              <a:t> </a:t>
            </a:r>
            <a:r>
              <a:rPr lang="de-DE" dirty="0" err="1" smtClean="0"/>
              <a:t>good</a:t>
            </a:r>
            <a:r>
              <a:rPr lang="de-DE" dirty="0" smtClean="0"/>
              <a:t> </a:t>
            </a:r>
            <a:r>
              <a:rPr lang="de-DE" dirty="0" err="1" smtClean="0"/>
              <a:t>practices</a:t>
            </a:r>
            <a:r>
              <a:rPr lang="de-DE" dirty="0" smtClean="0"/>
              <a:t>. </a:t>
            </a:r>
          </a:p>
          <a:p>
            <a:r>
              <a:rPr lang="de-DE" dirty="0" smtClean="0"/>
              <a:t>Second, </a:t>
            </a:r>
            <a:r>
              <a:rPr lang="de-DE" dirty="0" err="1" smtClean="0"/>
              <a:t>and</a:t>
            </a:r>
            <a:r>
              <a:rPr lang="de-DE" dirty="0" smtClean="0"/>
              <a:t> </a:t>
            </a:r>
            <a:r>
              <a:rPr lang="de-DE" dirty="0" err="1" smtClean="0"/>
              <a:t>this</a:t>
            </a:r>
            <a:r>
              <a:rPr lang="de-DE" dirty="0" smtClean="0"/>
              <a:t> will </a:t>
            </a:r>
            <a:r>
              <a:rPr lang="de-DE" dirty="0" err="1" smtClean="0"/>
              <a:t>take</a:t>
            </a:r>
            <a:r>
              <a:rPr lang="de-DE" dirty="0" smtClean="0"/>
              <a:t> </a:t>
            </a:r>
            <a:r>
              <a:rPr lang="de-DE" dirty="0" err="1" smtClean="0"/>
              <a:t>most</a:t>
            </a:r>
            <a:r>
              <a:rPr lang="de-DE" dirty="0" smtClean="0"/>
              <a:t> </a:t>
            </a:r>
            <a:r>
              <a:rPr lang="de-DE" dirty="0" err="1" smtClean="0"/>
              <a:t>of</a:t>
            </a:r>
            <a:r>
              <a:rPr lang="de-DE" dirty="0" smtClean="0"/>
              <a:t> </a:t>
            </a:r>
            <a:r>
              <a:rPr lang="de-DE" dirty="0" err="1" smtClean="0"/>
              <a:t>the</a:t>
            </a:r>
            <a:r>
              <a:rPr lang="de-DE" dirty="0" smtClean="0"/>
              <a:t> time, </a:t>
            </a:r>
            <a:r>
              <a:rPr lang="de-DE" dirty="0" err="1" smtClean="0"/>
              <a:t>the</a:t>
            </a:r>
            <a:r>
              <a:rPr lang="de-DE" dirty="0" smtClean="0"/>
              <a:t> </a:t>
            </a:r>
            <a:r>
              <a:rPr lang="de-DE" dirty="0" err="1" smtClean="0"/>
              <a:t>implementation</a:t>
            </a:r>
            <a:r>
              <a:rPr lang="de-DE" dirty="0" smtClean="0"/>
              <a:t> </a:t>
            </a:r>
            <a:r>
              <a:rPr lang="de-DE" dirty="0" err="1" smtClean="0"/>
              <a:t>of</a:t>
            </a:r>
            <a:r>
              <a:rPr lang="de-DE" dirty="0" smtClean="0"/>
              <a:t> </a:t>
            </a:r>
            <a:r>
              <a:rPr lang="de-DE" dirty="0" err="1" smtClean="0"/>
              <a:t>actions</a:t>
            </a:r>
            <a:r>
              <a:rPr lang="de-DE" dirty="0" smtClean="0"/>
              <a:t>. The </a:t>
            </a:r>
            <a:r>
              <a:rPr lang="de-DE" dirty="0" err="1" smtClean="0"/>
              <a:t>actions</a:t>
            </a:r>
            <a:r>
              <a:rPr lang="de-DE" dirty="0" smtClean="0"/>
              <a:t> </a:t>
            </a:r>
            <a:r>
              <a:rPr lang="de-DE" dirty="0" err="1" smtClean="0"/>
              <a:t>are</a:t>
            </a:r>
            <a:r>
              <a:rPr lang="de-DE" dirty="0" smtClean="0"/>
              <a:t> </a:t>
            </a:r>
            <a:r>
              <a:rPr lang="de-DE" dirty="0" err="1" smtClean="0"/>
              <a:t>based</a:t>
            </a:r>
            <a:r>
              <a:rPr lang="de-DE" dirty="0" smtClean="0"/>
              <a:t> on </a:t>
            </a:r>
            <a:r>
              <a:rPr lang="de-DE" dirty="0" err="1" smtClean="0"/>
              <a:t>the</a:t>
            </a:r>
            <a:r>
              <a:rPr lang="de-DE" dirty="0" smtClean="0"/>
              <a:t> </a:t>
            </a:r>
            <a:r>
              <a:rPr lang="de-DE" dirty="0" err="1" smtClean="0"/>
              <a:t>identified</a:t>
            </a:r>
            <a:r>
              <a:rPr lang="de-DE" dirty="0" smtClean="0"/>
              <a:t> </a:t>
            </a:r>
            <a:r>
              <a:rPr lang="de-DE" dirty="0" err="1" smtClean="0"/>
              <a:t>good</a:t>
            </a:r>
            <a:r>
              <a:rPr lang="de-DE" dirty="0" smtClean="0"/>
              <a:t> </a:t>
            </a:r>
            <a:r>
              <a:rPr lang="de-DE" dirty="0" err="1" smtClean="0"/>
              <a:t>practices</a:t>
            </a:r>
            <a:r>
              <a:rPr lang="de-DE" dirty="0" smtClean="0"/>
              <a:t> </a:t>
            </a:r>
            <a:r>
              <a:rPr lang="de-DE" dirty="0" err="1" smtClean="0"/>
              <a:t>to</a:t>
            </a:r>
            <a:r>
              <a:rPr lang="de-DE" dirty="0" smtClean="0"/>
              <a:t> </a:t>
            </a:r>
            <a:r>
              <a:rPr lang="de-DE" dirty="0" err="1" smtClean="0"/>
              <a:t>create</a:t>
            </a:r>
            <a:r>
              <a:rPr lang="de-DE" dirty="0" smtClean="0"/>
              <a:t> </a:t>
            </a:r>
            <a:r>
              <a:rPr lang="de-DE" dirty="0" err="1" smtClean="0"/>
              <a:t>healthy</a:t>
            </a:r>
            <a:r>
              <a:rPr lang="de-DE" dirty="0" smtClean="0"/>
              <a:t> </a:t>
            </a:r>
            <a:r>
              <a:rPr lang="de-DE" dirty="0" err="1" smtClean="0"/>
              <a:t>living</a:t>
            </a:r>
            <a:r>
              <a:rPr lang="de-DE" dirty="0" smtClean="0"/>
              <a:t> </a:t>
            </a:r>
            <a:r>
              <a:rPr lang="de-DE" dirty="0" err="1" smtClean="0"/>
              <a:t>environments</a:t>
            </a:r>
            <a:r>
              <a:rPr lang="de-DE" dirty="0" smtClean="0"/>
              <a:t> </a:t>
            </a:r>
            <a:r>
              <a:rPr lang="de-DE" dirty="0" err="1" smtClean="0"/>
              <a:t>from</a:t>
            </a:r>
            <a:r>
              <a:rPr lang="de-DE" dirty="0" smtClean="0"/>
              <a:t> </a:t>
            </a:r>
            <a:r>
              <a:rPr lang="de-DE" dirty="0" err="1" smtClean="0"/>
              <a:t>the</a:t>
            </a:r>
            <a:r>
              <a:rPr lang="de-DE" dirty="0" smtClean="0"/>
              <a:t> </a:t>
            </a:r>
            <a:r>
              <a:rPr lang="de-DE" dirty="0" err="1" smtClean="0"/>
              <a:t>participating</a:t>
            </a:r>
            <a:r>
              <a:rPr lang="de-DE" dirty="0" smtClean="0"/>
              <a:t> countries.</a:t>
            </a:r>
            <a:endParaRPr lang="de-DE" dirty="0" smtClean="0"/>
          </a:p>
          <a:p>
            <a:r>
              <a:rPr lang="de-DE" dirty="0" err="1" smtClean="0"/>
              <a:t>And</a:t>
            </a:r>
            <a:r>
              <a:rPr lang="de-DE" dirty="0" smtClean="0"/>
              <a:t> </a:t>
            </a:r>
            <a:r>
              <a:rPr lang="de-DE" dirty="0" err="1" smtClean="0"/>
              <a:t>third</a:t>
            </a:r>
            <a:r>
              <a:rPr lang="de-DE" dirty="0" smtClean="0"/>
              <a:t> </a:t>
            </a:r>
            <a:r>
              <a:rPr lang="de-DE" dirty="0" err="1" smtClean="0"/>
              <a:t>step</a:t>
            </a:r>
            <a:r>
              <a:rPr lang="de-DE" dirty="0" smtClean="0"/>
              <a:t> will </a:t>
            </a:r>
            <a:r>
              <a:rPr lang="de-DE" dirty="0" err="1" smtClean="0"/>
              <a:t>be</a:t>
            </a:r>
            <a:r>
              <a:rPr lang="de-DE" dirty="0" smtClean="0"/>
              <a:t> </a:t>
            </a:r>
            <a:r>
              <a:rPr lang="de-DE" dirty="0" err="1" smtClean="0"/>
              <a:t>to</a:t>
            </a:r>
            <a:r>
              <a:rPr lang="de-DE" dirty="0" smtClean="0"/>
              <a:t> </a:t>
            </a:r>
            <a:r>
              <a:rPr lang="de-DE" dirty="0" err="1" smtClean="0"/>
              <a:t>collect</a:t>
            </a:r>
            <a:r>
              <a:rPr lang="de-DE" dirty="0" smtClean="0"/>
              <a:t> </a:t>
            </a:r>
            <a:r>
              <a:rPr lang="de-DE" dirty="0" err="1" smtClean="0"/>
              <a:t>the</a:t>
            </a:r>
            <a:r>
              <a:rPr lang="de-DE" dirty="0" smtClean="0"/>
              <a:t> </a:t>
            </a:r>
            <a:r>
              <a:rPr lang="de-DE" dirty="0" err="1" smtClean="0"/>
              <a:t>lessons</a:t>
            </a:r>
            <a:r>
              <a:rPr lang="de-DE" dirty="0" smtClean="0"/>
              <a:t> </a:t>
            </a:r>
            <a:r>
              <a:rPr lang="de-DE" dirty="0" err="1" smtClean="0"/>
              <a:t>learnt</a:t>
            </a:r>
            <a:r>
              <a:rPr lang="de-DE" dirty="0" smtClean="0"/>
              <a:t> </a:t>
            </a:r>
            <a:r>
              <a:rPr lang="de-DE" dirty="0" err="1" smtClean="0"/>
              <a:t>during</a:t>
            </a:r>
            <a:r>
              <a:rPr lang="de-DE" dirty="0" smtClean="0"/>
              <a:t> </a:t>
            </a:r>
            <a:r>
              <a:rPr lang="de-DE" dirty="0" err="1" smtClean="0"/>
              <a:t>the</a:t>
            </a:r>
            <a:r>
              <a:rPr lang="de-DE" dirty="0" smtClean="0"/>
              <a:t> implementations </a:t>
            </a:r>
            <a:r>
              <a:rPr lang="de-DE" dirty="0" err="1" smtClean="0"/>
              <a:t>and</a:t>
            </a:r>
            <a:r>
              <a:rPr lang="de-DE" dirty="0" smtClean="0"/>
              <a:t> </a:t>
            </a:r>
            <a:r>
              <a:rPr lang="de-DE" dirty="0" err="1" smtClean="0"/>
              <a:t>to</a:t>
            </a:r>
            <a:r>
              <a:rPr lang="de-DE" dirty="0" smtClean="0"/>
              <a:t> </a:t>
            </a:r>
            <a:r>
              <a:rPr lang="de-DE" dirty="0" err="1" smtClean="0"/>
              <a:t>generate</a:t>
            </a:r>
            <a:r>
              <a:rPr lang="de-DE" dirty="0" smtClean="0"/>
              <a:t> </a:t>
            </a:r>
            <a:r>
              <a:rPr lang="de-DE" dirty="0" err="1" smtClean="0"/>
              <a:t>policy</a:t>
            </a:r>
            <a:r>
              <a:rPr lang="de-DE" dirty="0" smtClean="0"/>
              <a:t> </a:t>
            </a:r>
            <a:r>
              <a:rPr lang="de-DE" dirty="0" err="1" smtClean="0"/>
              <a:t>recommendations</a:t>
            </a:r>
            <a:r>
              <a:rPr lang="de-DE" dirty="0" smtClean="0"/>
              <a:t>.</a:t>
            </a:r>
          </a:p>
          <a:p>
            <a:endParaRPr lang="de-DE" dirty="0" smtClean="0"/>
          </a:p>
          <a:p>
            <a:r>
              <a:rPr lang="de-DE" dirty="0" smtClean="0">
                <a:sym typeface="Wingdings" panose="05000000000000000000" pitchFamily="2" charset="2"/>
              </a:rPr>
              <a:t> Next </a:t>
            </a:r>
            <a:r>
              <a:rPr lang="de-DE" dirty="0" err="1" smtClean="0">
                <a:sym typeface="Wingdings" panose="05000000000000000000" pitchFamily="2" charset="2"/>
              </a:rPr>
              <a:t>slide</a:t>
            </a:r>
            <a:endParaRPr lang="de-DE" dirty="0" smtClean="0"/>
          </a:p>
          <a:p>
            <a:endParaRPr lang="de-DE" dirty="0"/>
          </a:p>
          <a:p>
            <a:endParaRPr lang="de-DE" dirty="0"/>
          </a:p>
        </p:txBody>
      </p:sp>
      <p:sp>
        <p:nvSpPr>
          <p:cNvPr id="4" name="Foliennummernplatzhalter 3"/>
          <p:cNvSpPr>
            <a:spLocks noGrp="1"/>
          </p:cNvSpPr>
          <p:nvPr>
            <p:ph type="sldNum" sz="quarter" idx="10"/>
          </p:nvPr>
        </p:nvSpPr>
        <p:spPr/>
        <p:txBody>
          <a:bodyPr/>
          <a:lstStyle/>
          <a:p>
            <a:fld id="{D03175A4-93D1-634C-8EA8-40CF2547FFBC}" type="slidenum">
              <a:rPr lang="it-IT" smtClean="0"/>
              <a:t>2</a:t>
            </a:fld>
            <a:endParaRPr lang="it-IT"/>
          </a:p>
        </p:txBody>
      </p:sp>
    </p:spTree>
    <p:extLst>
      <p:ext uri="{BB962C8B-B14F-4D97-AF65-F5344CB8AC3E}">
        <p14:creationId xmlns:p14="http://schemas.microsoft.com/office/powerpoint/2010/main" val="372463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 </a:t>
            </a:r>
            <a:r>
              <a:rPr lang="de-DE" dirty="0" err="1" smtClean="0"/>
              <a:t>want</a:t>
            </a:r>
            <a:r>
              <a:rPr lang="de-DE" dirty="0" smtClean="0"/>
              <a:t> </a:t>
            </a:r>
            <a:r>
              <a:rPr lang="de-DE" dirty="0" err="1" smtClean="0"/>
              <a:t>to</a:t>
            </a:r>
            <a:r>
              <a:rPr lang="de-DE" dirty="0" smtClean="0"/>
              <a:t> </a:t>
            </a:r>
            <a:r>
              <a:rPr lang="de-DE" dirty="0" err="1" smtClean="0"/>
              <a:t>show</a:t>
            </a:r>
            <a:r>
              <a:rPr lang="de-DE" dirty="0" smtClean="0"/>
              <a:t> </a:t>
            </a:r>
            <a:r>
              <a:rPr lang="de-DE" dirty="0" err="1" smtClean="0"/>
              <a:t>you</a:t>
            </a:r>
            <a:r>
              <a:rPr lang="de-DE" dirty="0" smtClean="0"/>
              <a:t> </a:t>
            </a:r>
            <a:r>
              <a:rPr lang="de-DE" dirty="0" err="1" smtClean="0"/>
              <a:t>quickly</a:t>
            </a:r>
            <a:r>
              <a:rPr lang="de-DE" dirty="0" smtClean="0"/>
              <a:t> </a:t>
            </a:r>
            <a:r>
              <a:rPr lang="de-DE" dirty="0" err="1" smtClean="0"/>
              <a:t>who</a:t>
            </a:r>
            <a:r>
              <a:rPr lang="de-DE" dirty="0" smtClean="0"/>
              <a:t> </a:t>
            </a:r>
            <a:r>
              <a:rPr lang="de-DE" dirty="0" err="1" smtClean="0"/>
              <a:t>are</a:t>
            </a:r>
            <a:r>
              <a:rPr lang="de-DE" dirty="0" smtClean="0"/>
              <a:t> </a:t>
            </a:r>
            <a:r>
              <a:rPr lang="de-DE" dirty="0" err="1" smtClean="0"/>
              <a:t>the</a:t>
            </a:r>
            <a:r>
              <a:rPr lang="de-DE" dirty="0" smtClean="0"/>
              <a:t> </a:t>
            </a:r>
            <a:r>
              <a:rPr lang="de-DE" dirty="0" err="1" smtClean="0"/>
              <a:t>participating</a:t>
            </a:r>
            <a:r>
              <a:rPr lang="de-DE" dirty="0" smtClean="0"/>
              <a:t> </a:t>
            </a:r>
            <a:r>
              <a:rPr lang="de-DE" dirty="0" err="1" smtClean="0"/>
              <a:t>partners</a:t>
            </a:r>
            <a:r>
              <a:rPr lang="de-DE" dirty="0" smtClean="0"/>
              <a:t> </a:t>
            </a:r>
            <a:r>
              <a:rPr lang="de-DE" dirty="0" err="1" smtClean="0"/>
              <a:t>and</a:t>
            </a:r>
            <a:r>
              <a:rPr lang="de-DE" dirty="0" smtClean="0"/>
              <a:t> countries in Work </a:t>
            </a:r>
            <a:r>
              <a:rPr lang="de-DE" dirty="0" err="1" smtClean="0"/>
              <a:t>package</a:t>
            </a:r>
            <a:r>
              <a:rPr lang="de-DE" dirty="0" smtClean="0"/>
              <a:t> 6. </a:t>
            </a:r>
          </a:p>
          <a:p>
            <a:r>
              <a:rPr lang="de-DE" dirty="0" smtClean="0"/>
              <a:t>As </a:t>
            </a:r>
            <a:r>
              <a:rPr lang="de-DE" dirty="0" err="1" smtClean="0"/>
              <a:t>you</a:t>
            </a:r>
            <a:r>
              <a:rPr lang="de-DE" dirty="0" smtClean="0"/>
              <a:t> </a:t>
            </a:r>
            <a:r>
              <a:rPr lang="de-DE" dirty="0" err="1" smtClean="0"/>
              <a:t>can</a:t>
            </a:r>
            <a:r>
              <a:rPr lang="de-DE" dirty="0" smtClean="0"/>
              <a:t> </a:t>
            </a:r>
            <a:r>
              <a:rPr lang="de-DE" dirty="0" err="1" smtClean="0"/>
              <a:t>see</a:t>
            </a:r>
            <a:r>
              <a:rPr lang="de-DE" dirty="0" smtClean="0"/>
              <a:t>, </a:t>
            </a:r>
            <a:r>
              <a:rPr lang="de-DE" dirty="0" err="1" smtClean="0"/>
              <a:t>there</a:t>
            </a:r>
            <a:r>
              <a:rPr lang="de-DE" dirty="0" smtClean="0"/>
              <a:t> </a:t>
            </a:r>
            <a:r>
              <a:rPr lang="de-DE" dirty="0" err="1" smtClean="0"/>
              <a:t>are</a:t>
            </a:r>
            <a:r>
              <a:rPr lang="de-DE" dirty="0" smtClean="0"/>
              <a:t> 13 countries </a:t>
            </a:r>
            <a:r>
              <a:rPr lang="de-DE" dirty="0" err="1" smtClean="0"/>
              <a:t>from</a:t>
            </a:r>
            <a:r>
              <a:rPr lang="de-DE" dirty="0" smtClean="0"/>
              <a:t> all </a:t>
            </a:r>
            <a:r>
              <a:rPr lang="de-DE" dirty="0" err="1" smtClean="0"/>
              <a:t>parts</a:t>
            </a:r>
            <a:r>
              <a:rPr lang="de-DE" dirty="0" smtClean="0"/>
              <a:t> </a:t>
            </a:r>
            <a:r>
              <a:rPr lang="de-DE" dirty="0" err="1" smtClean="0"/>
              <a:t>of</a:t>
            </a:r>
            <a:r>
              <a:rPr lang="de-DE" dirty="0" smtClean="0"/>
              <a:t> Europe, </a:t>
            </a:r>
            <a:r>
              <a:rPr lang="de-DE" dirty="0" err="1" smtClean="0"/>
              <a:t>and</a:t>
            </a:r>
            <a:r>
              <a:rPr lang="de-DE" dirty="0" smtClean="0"/>
              <a:t> 17 </a:t>
            </a:r>
            <a:r>
              <a:rPr lang="de-DE" dirty="0" err="1" smtClean="0"/>
              <a:t>institutions</a:t>
            </a:r>
            <a:r>
              <a:rPr lang="de-DE" dirty="0" smtClean="0"/>
              <a:t> </a:t>
            </a:r>
            <a:r>
              <a:rPr lang="de-DE" dirty="0" err="1" smtClean="0"/>
              <a:t>and</a:t>
            </a:r>
            <a:r>
              <a:rPr lang="de-DE" dirty="0" smtClean="0"/>
              <a:t> </a:t>
            </a:r>
            <a:r>
              <a:rPr lang="de-DE" dirty="0" err="1" smtClean="0"/>
              <a:t>authorities</a:t>
            </a:r>
            <a:r>
              <a:rPr lang="de-DE" dirty="0" smtClean="0"/>
              <a:t>,</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national, regional </a:t>
            </a:r>
            <a:r>
              <a:rPr lang="de-DE" baseline="0" dirty="0" err="1" smtClean="0"/>
              <a:t>and</a:t>
            </a:r>
            <a:r>
              <a:rPr lang="de-DE" baseline="0" dirty="0" smtClean="0"/>
              <a:t> </a:t>
            </a:r>
            <a:r>
              <a:rPr lang="de-DE" baseline="0" dirty="0" err="1" smtClean="0"/>
              <a:t>local</a:t>
            </a:r>
            <a:r>
              <a:rPr lang="de-DE" baseline="0" dirty="0" smtClean="0"/>
              <a:t> </a:t>
            </a:r>
            <a:r>
              <a:rPr lang="de-DE" baseline="0" dirty="0" err="1" smtClean="0"/>
              <a:t>level</a:t>
            </a:r>
            <a:r>
              <a:rPr lang="de-DE" baseline="0" dirty="0" smtClean="0"/>
              <a:t>.</a:t>
            </a:r>
            <a:endParaRPr lang="de-DE" dirty="0" smtClean="0"/>
          </a:p>
          <a:p>
            <a:endParaRPr lang="de-DE" dirty="0"/>
          </a:p>
          <a:p>
            <a:r>
              <a:rPr lang="de-DE" dirty="0" smtClean="0">
                <a:sym typeface="Wingdings" panose="05000000000000000000" pitchFamily="2" charset="2"/>
              </a:rPr>
              <a:t> Next </a:t>
            </a:r>
            <a:r>
              <a:rPr lang="de-DE" dirty="0" err="1" smtClean="0">
                <a:sym typeface="Wingdings" panose="05000000000000000000" pitchFamily="2" charset="2"/>
              </a:rPr>
              <a:t>slide</a:t>
            </a:r>
            <a:endParaRPr lang="de-DE" dirty="0"/>
          </a:p>
        </p:txBody>
      </p:sp>
      <p:sp>
        <p:nvSpPr>
          <p:cNvPr id="4" name="Foliennummernplatzhalter 3"/>
          <p:cNvSpPr>
            <a:spLocks noGrp="1"/>
          </p:cNvSpPr>
          <p:nvPr>
            <p:ph type="sldNum" sz="quarter" idx="10"/>
          </p:nvPr>
        </p:nvSpPr>
        <p:spPr/>
        <p:txBody>
          <a:bodyPr/>
          <a:lstStyle/>
          <a:p>
            <a:fld id="{D03175A4-93D1-634C-8EA8-40CF2547FFBC}" type="slidenum">
              <a:rPr lang="it-IT" smtClean="0"/>
              <a:t>3</a:t>
            </a:fld>
            <a:endParaRPr lang="it-IT"/>
          </a:p>
        </p:txBody>
      </p:sp>
    </p:spTree>
    <p:extLst>
      <p:ext uri="{BB962C8B-B14F-4D97-AF65-F5344CB8AC3E}">
        <p14:creationId xmlns:p14="http://schemas.microsoft.com/office/powerpoint/2010/main" val="729036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So </a:t>
            </a:r>
            <a:r>
              <a:rPr lang="de-DE" dirty="0" err="1" smtClean="0"/>
              <a:t>now</a:t>
            </a:r>
            <a:r>
              <a:rPr lang="de-DE" dirty="0" smtClean="0"/>
              <a:t> </a:t>
            </a:r>
            <a:r>
              <a:rPr lang="de-DE" dirty="0" err="1" smtClean="0"/>
              <a:t>I‘d</a:t>
            </a:r>
            <a:r>
              <a:rPr lang="de-DE" dirty="0" smtClean="0"/>
              <a:t> like </a:t>
            </a:r>
            <a:r>
              <a:rPr lang="de-DE" dirty="0" err="1" smtClean="0"/>
              <a:t>to</a:t>
            </a:r>
            <a:r>
              <a:rPr lang="de-DE" dirty="0" smtClean="0"/>
              <a:t> </a:t>
            </a:r>
            <a:r>
              <a:rPr lang="de-DE" dirty="0" err="1" smtClean="0"/>
              <a:t>show</a:t>
            </a:r>
            <a:r>
              <a:rPr lang="de-DE" dirty="0" smtClean="0"/>
              <a:t> </a:t>
            </a:r>
            <a:r>
              <a:rPr lang="de-DE" dirty="0" err="1" smtClean="0"/>
              <a:t>you</a:t>
            </a:r>
            <a:r>
              <a:rPr lang="de-DE" dirty="0" smtClean="0"/>
              <a:t> </a:t>
            </a:r>
            <a:r>
              <a:rPr lang="de-DE" dirty="0" err="1" smtClean="0"/>
              <a:t>where</a:t>
            </a:r>
            <a:r>
              <a:rPr lang="de-DE" dirty="0" smtClean="0"/>
              <a:t> </a:t>
            </a:r>
            <a:r>
              <a:rPr lang="de-DE" dirty="0" err="1" smtClean="0"/>
              <a:t>we</a:t>
            </a:r>
            <a:r>
              <a:rPr lang="de-DE" dirty="0" smtClean="0"/>
              <a:t> </a:t>
            </a:r>
            <a:r>
              <a:rPr lang="de-DE" dirty="0" err="1" smtClean="0"/>
              <a:t>start</a:t>
            </a:r>
            <a:r>
              <a:rPr lang="de-DE" dirty="0" smtClean="0"/>
              <a:t> </a:t>
            </a:r>
            <a:r>
              <a:rPr lang="de-DE" dirty="0" err="1" smtClean="0"/>
              <a:t>from</a:t>
            </a:r>
            <a:r>
              <a:rPr lang="de-DE" dirty="0" smtClean="0"/>
              <a:t> in WP6, </a:t>
            </a:r>
            <a:r>
              <a:rPr lang="de-DE" dirty="0" err="1" smtClean="0"/>
              <a:t>why</a:t>
            </a:r>
            <a:r>
              <a:rPr lang="de-DE" dirty="0" smtClean="0"/>
              <a:t> </a:t>
            </a:r>
            <a:r>
              <a:rPr lang="de-DE" dirty="0" err="1" smtClean="0"/>
              <a:t>healthy</a:t>
            </a:r>
            <a:r>
              <a:rPr lang="de-DE" dirty="0" smtClean="0"/>
              <a:t> </a:t>
            </a:r>
            <a:r>
              <a:rPr lang="de-DE" dirty="0" err="1" smtClean="0"/>
              <a:t>living</a:t>
            </a:r>
            <a:r>
              <a:rPr lang="de-DE" dirty="0" smtClean="0"/>
              <a:t> </a:t>
            </a:r>
            <a:r>
              <a:rPr lang="de-DE" dirty="0" err="1" smtClean="0"/>
              <a:t>environments</a:t>
            </a:r>
            <a:r>
              <a:rPr lang="de-DE" baseline="0" dirty="0" smtClean="0"/>
              <a:t> </a:t>
            </a:r>
            <a:r>
              <a:rPr lang="de-DE" baseline="0" dirty="0" err="1" smtClean="0"/>
              <a:t>is</a:t>
            </a:r>
            <a:r>
              <a:rPr lang="de-DE" baseline="0" dirty="0" smtClean="0"/>
              <a:t> a relevant </a:t>
            </a:r>
            <a:r>
              <a:rPr lang="de-DE" baseline="0" dirty="0" err="1" smtClean="0"/>
              <a:t>topic</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joint</a:t>
            </a:r>
            <a:r>
              <a:rPr lang="de-DE" baseline="0" dirty="0" smtClean="0"/>
              <a:t> </a:t>
            </a:r>
            <a:r>
              <a:rPr lang="de-DE" baseline="0" dirty="0" err="1" smtClean="0"/>
              <a:t>action</a:t>
            </a:r>
            <a:r>
              <a:rPr lang="de-DE" baseline="0" dirty="0" smtClean="0"/>
              <a:t>.</a:t>
            </a:r>
          </a:p>
          <a:p>
            <a:endParaRPr lang="de-DE" dirty="0" smtClean="0"/>
          </a:p>
          <a:p>
            <a:r>
              <a:rPr lang="de-DE" dirty="0" smtClean="0"/>
              <a:t>This </a:t>
            </a:r>
            <a:r>
              <a:rPr lang="de-DE" dirty="0" err="1" smtClean="0"/>
              <a:t>model</a:t>
            </a:r>
            <a:r>
              <a:rPr lang="de-DE" dirty="0" smtClean="0"/>
              <a:t> </a:t>
            </a:r>
            <a:r>
              <a:rPr lang="de-DE" dirty="0" err="1" smtClean="0"/>
              <a:t>of</a:t>
            </a:r>
            <a:r>
              <a:rPr lang="de-DE" dirty="0" smtClean="0"/>
              <a:t> </a:t>
            </a:r>
            <a:r>
              <a:rPr lang="de-DE" dirty="0" err="1" smtClean="0"/>
              <a:t>Diderichsen</a:t>
            </a:r>
            <a:r>
              <a:rPr lang="de-DE" dirty="0"/>
              <a:t> </a:t>
            </a:r>
            <a:r>
              <a:rPr lang="de-DE" dirty="0" smtClean="0"/>
              <a:t>et al. </a:t>
            </a:r>
            <a:r>
              <a:rPr lang="de-DE" dirty="0" err="1"/>
              <a:t>f</a:t>
            </a:r>
            <a:r>
              <a:rPr lang="de-DE" dirty="0" err="1" smtClean="0"/>
              <a:t>rom</a:t>
            </a:r>
            <a:r>
              <a:rPr lang="de-DE" dirty="0" smtClean="0"/>
              <a:t> 2012 </a:t>
            </a:r>
            <a:r>
              <a:rPr lang="de-DE" dirty="0" err="1" smtClean="0"/>
              <a:t>is</a:t>
            </a:r>
            <a:r>
              <a:rPr lang="de-DE" dirty="0" smtClean="0"/>
              <a:t> </a:t>
            </a:r>
            <a:r>
              <a:rPr lang="de-DE" dirty="0" err="1" smtClean="0"/>
              <a:t>used</a:t>
            </a:r>
            <a:r>
              <a:rPr lang="de-DE" dirty="0" smtClean="0"/>
              <a:t> </a:t>
            </a:r>
            <a:r>
              <a:rPr lang="de-DE" dirty="0" err="1" smtClean="0"/>
              <a:t>as</a:t>
            </a:r>
            <a:r>
              <a:rPr lang="de-DE" dirty="0" smtClean="0"/>
              <a:t> a </a:t>
            </a:r>
            <a:r>
              <a:rPr lang="de-DE" dirty="0" err="1" smtClean="0"/>
              <a:t>theoretical</a:t>
            </a:r>
            <a:r>
              <a:rPr lang="de-DE" dirty="0" smtClean="0"/>
              <a:t> </a:t>
            </a:r>
            <a:r>
              <a:rPr lang="de-DE" dirty="0" err="1" smtClean="0"/>
              <a:t>basis</a:t>
            </a:r>
            <a:r>
              <a:rPr lang="de-DE" dirty="0" smtClean="0"/>
              <a:t>. </a:t>
            </a:r>
            <a:r>
              <a:rPr lang="de-DE" dirty="0" err="1" smtClean="0"/>
              <a:t>It</a:t>
            </a:r>
            <a:r>
              <a:rPr lang="de-DE" dirty="0" smtClean="0"/>
              <a:t> </a:t>
            </a:r>
            <a:r>
              <a:rPr lang="de-DE" dirty="0" err="1" smtClean="0"/>
              <a:t>shows</a:t>
            </a:r>
            <a:r>
              <a:rPr lang="de-DE" dirty="0" smtClean="0"/>
              <a:t> </a:t>
            </a:r>
            <a:r>
              <a:rPr lang="de-DE" dirty="0" err="1" smtClean="0"/>
              <a:t>very</a:t>
            </a:r>
            <a:r>
              <a:rPr lang="de-DE" dirty="0" smtClean="0"/>
              <a:t> </a:t>
            </a:r>
            <a:r>
              <a:rPr lang="de-DE" dirty="0" err="1" smtClean="0"/>
              <a:t>well</a:t>
            </a:r>
            <a:r>
              <a:rPr lang="de-DE" dirty="0" smtClean="0"/>
              <a:t> </a:t>
            </a:r>
            <a:r>
              <a:rPr lang="de-DE" dirty="0" err="1" smtClean="0"/>
              <a:t>the</a:t>
            </a:r>
            <a:r>
              <a:rPr lang="de-DE" dirty="0" smtClean="0"/>
              <a:t> </a:t>
            </a:r>
            <a:r>
              <a:rPr lang="de-DE" dirty="0" err="1" smtClean="0"/>
              <a:t>determinants</a:t>
            </a:r>
            <a:r>
              <a:rPr lang="de-DE" dirty="0" smtClean="0"/>
              <a:t> </a:t>
            </a:r>
            <a:r>
              <a:rPr lang="de-DE" dirty="0" err="1" smtClean="0"/>
              <a:t>of</a:t>
            </a:r>
            <a:r>
              <a:rPr lang="de-DE" dirty="0" smtClean="0"/>
              <a:t> </a:t>
            </a:r>
            <a:r>
              <a:rPr lang="de-DE" dirty="0" err="1" smtClean="0"/>
              <a:t>health</a:t>
            </a:r>
            <a:r>
              <a:rPr lang="de-DE" dirty="0" smtClean="0"/>
              <a:t> </a:t>
            </a:r>
            <a:r>
              <a:rPr lang="de-DE" dirty="0" err="1" smtClean="0"/>
              <a:t>inequality</a:t>
            </a:r>
            <a:r>
              <a:rPr lang="de-DE" dirty="0" smtClean="0"/>
              <a:t>, </a:t>
            </a:r>
            <a:r>
              <a:rPr lang="de-DE" dirty="0" err="1" smtClean="0"/>
              <a:t>their</a:t>
            </a:r>
            <a:r>
              <a:rPr lang="de-DE" dirty="0" smtClean="0"/>
              <a:t> </a:t>
            </a:r>
            <a:r>
              <a:rPr lang="de-DE" dirty="0" err="1" smtClean="0"/>
              <a:t>mechanisms</a:t>
            </a:r>
            <a:r>
              <a:rPr lang="de-DE" dirty="0" smtClean="0"/>
              <a:t> </a:t>
            </a:r>
            <a:r>
              <a:rPr lang="de-DE" dirty="0" err="1" smtClean="0"/>
              <a:t>and</a:t>
            </a:r>
            <a:r>
              <a:rPr lang="de-DE" dirty="0" smtClean="0"/>
              <a:t> </a:t>
            </a:r>
            <a:r>
              <a:rPr lang="de-DE" dirty="0" err="1" smtClean="0"/>
              <a:t>entry</a:t>
            </a:r>
            <a:r>
              <a:rPr lang="de-DE" dirty="0" smtClean="0"/>
              <a:t> </a:t>
            </a:r>
            <a:r>
              <a:rPr lang="de-DE" dirty="0" err="1" smtClean="0"/>
              <a:t>points</a:t>
            </a:r>
            <a:r>
              <a:rPr lang="de-DE" dirty="0" smtClean="0"/>
              <a:t> </a:t>
            </a:r>
            <a:r>
              <a:rPr lang="de-DE" dirty="0" err="1" smtClean="0"/>
              <a:t>for</a:t>
            </a:r>
            <a:r>
              <a:rPr lang="de-DE" dirty="0" smtClean="0"/>
              <a:t> </a:t>
            </a:r>
            <a:r>
              <a:rPr lang="de-DE" dirty="0" err="1" smtClean="0"/>
              <a:t>action</a:t>
            </a:r>
            <a:r>
              <a:rPr lang="de-DE" dirty="0" smtClean="0"/>
              <a:t>. </a:t>
            </a:r>
          </a:p>
          <a:p>
            <a:endParaRPr lang="de-DE" dirty="0"/>
          </a:p>
          <a:p>
            <a:r>
              <a:rPr lang="de-DE" dirty="0" smtClean="0"/>
              <a:t>The </a:t>
            </a:r>
            <a:r>
              <a:rPr lang="de-DE" dirty="0" err="1" smtClean="0"/>
              <a:t>main</a:t>
            </a:r>
            <a:r>
              <a:rPr lang="de-DE" dirty="0" smtClean="0"/>
              <a:t> </a:t>
            </a:r>
            <a:r>
              <a:rPr lang="de-DE" dirty="0" err="1" smtClean="0"/>
              <a:t>mechanisms</a:t>
            </a:r>
            <a:r>
              <a:rPr lang="de-DE" dirty="0" smtClean="0"/>
              <a:t> </a:t>
            </a:r>
            <a:r>
              <a:rPr lang="de-DE" dirty="0" err="1" smtClean="0"/>
              <a:t>for</a:t>
            </a:r>
            <a:r>
              <a:rPr lang="de-DE" dirty="0" smtClean="0"/>
              <a:t> </a:t>
            </a:r>
            <a:r>
              <a:rPr lang="de-DE" dirty="0" err="1" smtClean="0"/>
              <a:t>health</a:t>
            </a:r>
            <a:r>
              <a:rPr lang="de-DE" dirty="0" smtClean="0"/>
              <a:t> </a:t>
            </a:r>
            <a:r>
              <a:rPr lang="de-DE" dirty="0" err="1" smtClean="0"/>
              <a:t>inequality</a:t>
            </a:r>
            <a:r>
              <a:rPr lang="de-DE" dirty="0" smtClean="0"/>
              <a:t>, </a:t>
            </a:r>
            <a:r>
              <a:rPr lang="de-DE" dirty="0" err="1" smtClean="0"/>
              <a:t>where</a:t>
            </a:r>
            <a:r>
              <a:rPr lang="de-DE" dirty="0" smtClean="0"/>
              <a:t> </a:t>
            </a:r>
            <a:r>
              <a:rPr lang="de-DE" dirty="0" err="1" smtClean="0"/>
              <a:t>the</a:t>
            </a:r>
            <a:r>
              <a:rPr lang="de-DE" dirty="0" smtClean="0"/>
              <a:t> </a:t>
            </a:r>
            <a:r>
              <a:rPr lang="de-DE" dirty="0" err="1" smtClean="0"/>
              <a:t>context</a:t>
            </a:r>
            <a:r>
              <a:rPr lang="de-DE" dirty="0" smtClean="0"/>
              <a:t> </a:t>
            </a:r>
            <a:r>
              <a:rPr lang="de-DE" dirty="0" err="1" smtClean="0"/>
              <a:t>and</a:t>
            </a:r>
            <a:r>
              <a:rPr lang="de-DE" dirty="0" smtClean="0"/>
              <a:t> </a:t>
            </a:r>
            <a:r>
              <a:rPr lang="de-DE" dirty="0" err="1" smtClean="0"/>
              <a:t>the</a:t>
            </a:r>
            <a:r>
              <a:rPr lang="de-DE" dirty="0" smtClean="0"/>
              <a:t> </a:t>
            </a:r>
            <a:r>
              <a:rPr lang="de-DE" dirty="0" err="1" smtClean="0"/>
              <a:t>conditions</a:t>
            </a:r>
            <a:r>
              <a:rPr lang="de-DE" dirty="0" smtClean="0"/>
              <a:t> in </a:t>
            </a:r>
            <a:r>
              <a:rPr lang="de-DE" dirty="0" err="1" smtClean="0"/>
              <a:t>which</a:t>
            </a:r>
            <a:r>
              <a:rPr lang="de-DE" dirty="0" smtClean="0"/>
              <a:t> </a:t>
            </a:r>
            <a:r>
              <a:rPr lang="de-DE" dirty="0" err="1" smtClean="0"/>
              <a:t>people</a:t>
            </a:r>
            <a:r>
              <a:rPr lang="de-DE" dirty="0" smtClean="0"/>
              <a:t> live, </a:t>
            </a:r>
            <a:r>
              <a:rPr lang="de-DE" dirty="0" err="1" smtClean="0"/>
              <a:t>plays</a:t>
            </a:r>
            <a:r>
              <a:rPr lang="de-DE" dirty="0" smtClean="0"/>
              <a:t> an </a:t>
            </a:r>
            <a:r>
              <a:rPr lang="de-DE" dirty="0" err="1" smtClean="0"/>
              <a:t>important</a:t>
            </a:r>
            <a:r>
              <a:rPr lang="de-DE" dirty="0" smtClean="0"/>
              <a:t> </a:t>
            </a:r>
            <a:r>
              <a:rPr lang="de-DE" dirty="0" err="1" smtClean="0"/>
              <a:t>role</a:t>
            </a:r>
            <a:r>
              <a:rPr lang="de-DE" dirty="0" smtClean="0"/>
              <a:t>, </a:t>
            </a:r>
            <a:r>
              <a:rPr lang="de-DE" dirty="0" err="1" smtClean="0"/>
              <a:t>is</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a:t>
            </a:r>
            <a:r>
              <a:rPr lang="de-DE" dirty="0" err="1" smtClean="0"/>
              <a:t>see</a:t>
            </a:r>
            <a:r>
              <a:rPr lang="de-DE" dirty="0" smtClean="0"/>
              <a:t> </a:t>
            </a:r>
            <a:r>
              <a:rPr lang="de-DE" dirty="0" err="1" smtClean="0"/>
              <a:t>here</a:t>
            </a:r>
            <a:r>
              <a:rPr lang="de-DE" dirty="0" smtClean="0"/>
              <a:t> in </a:t>
            </a:r>
            <a:r>
              <a:rPr lang="de-DE" dirty="0" err="1" smtClean="0"/>
              <a:t>roman</a:t>
            </a:r>
            <a:r>
              <a:rPr lang="de-DE" dirty="0" smtClean="0"/>
              <a:t> </a:t>
            </a:r>
            <a:r>
              <a:rPr lang="de-DE" dirty="0" err="1" smtClean="0"/>
              <a:t>numbers</a:t>
            </a:r>
            <a:r>
              <a:rPr lang="de-DE" dirty="0" smtClean="0"/>
              <a:t> II </a:t>
            </a:r>
            <a:r>
              <a:rPr lang="de-DE" dirty="0" err="1" smtClean="0"/>
              <a:t>and</a:t>
            </a:r>
            <a:r>
              <a:rPr lang="de-DE" dirty="0" smtClean="0"/>
              <a:t> III. </a:t>
            </a:r>
            <a:endParaRPr lang="de-DE" dirty="0" smtClean="0"/>
          </a:p>
          <a:p>
            <a:endParaRPr lang="de-DE" dirty="0" smtClean="0"/>
          </a:p>
          <a:p>
            <a:r>
              <a:rPr lang="de-DE" dirty="0" smtClean="0">
                <a:sym typeface="Wingdings" panose="05000000000000000000" pitchFamily="2" charset="2"/>
              </a:rPr>
              <a:t> </a:t>
            </a:r>
            <a:r>
              <a:rPr lang="de-DE" dirty="0" smtClean="0"/>
              <a:t>Click</a:t>
            </a:r>
            <a:endParaRPr lang="de-DE" dirty="0" smtClean="0"/>
          </a:p>
          <a:p>
            <a:endParaRPr lang="de-DE" dirty="0"/>
          </a:p>
          <a:p>
            <a:r>
              <a:rPr lang="de-DE" dirty="0" smtClean="0"/>
              <a:t>II </a:t>
            </a:r>
            <a:r>
              <a:rPr lang="de-DE" dirty="0" err="1" smtClean="0"/>
              <a:t>represents</a:t>
            </a:r>
            <a:r>
              <a:rPr lang="de-DE" dirty="0" smtClean="0"/>
              <a:t> a </a:t>
            </a:r>
            <a:r>
              <a:rPr lang="de-DE" dirty="0" err="1" smtClean="0"/>
              <a:t>mechanism</a:t>
            </a:r>
            <a:r>
              <a:rPr lang="de-DE" dirty="0" smtClean="0"/>
              <a:t> </a:t>
            </a:r>
            <a:r>
              <a:rPr lang="de-DE" dirty="0" smtClean="0"/>
              <a:t> </a:t>
            </a:r>
            <a:r>
              <a:rPr lang="de-DE" dirty="0" err="1" smtClean="0"/>
              <a:t>we</a:t>
            </a:r>
            <a:r>
              <a:rPr lang="de-DE" dirty="0" smtClean="0"/>
              <a:t> </a:t>
            </a:r>
            <a:r>
              <a:rPr lang="de-DE" dirty="0" err="1" smtClean="0"/>
              <a:t>call</a:t>
            </a:r>
            <a:r>
              <a:rPr lang="de-DE" dirty="0" smtClean="0"/>
              <a:t> </a:t>
            </a:r>
            <a:r>
              <a:rPr lang="de-DE" dirty="0" smtClean="0"/>
              <a:t>differential </a:t>
            </a:r>
            <a:r>
              <a:rPr lang="de-DE" dirty="0" err="1" smtClean="0"/>
              <a:t>exposure</a:t>
            </a:r>
            <a:r>
              <a:rPr lang="de-DE" dirty="0"/>
              <a:t> </a:t>
            </a:r>
            <a:r>
              <a:rPr lang="de-DE" dirty="0" err="1" smtClean="0"/>
              <a:t>and</a:t>
            </a:r>
            <a:r>
              <a:rPr lang="de-DE" dirty="0" smtClean="0"/>
              <a:t> </a:t>
            </a:r>
            <a:r>
              <a:rPr lang="de-DE" dirty="0" err="1" smtClean="0"/>
              <a:t>describes</a:t>
            </a:r>
            <a:r>
              <a:rPr lang="de-DE" dirty="0" smtClean="0"/>
              <a:t> </a:t>
            </a:r>
            <a:r>
              <a:rPr lang="de-DE" dirty="0" err="1" smtClean="0"/>
              <a:t>the</a:t>
            </a:r>
            <a:r>
              <a:rPr lang="de-DE" dirty="0" smtClean="0"/>
              <a:t> </a:t>
            </a:r>
            <a:r>
              <a:rPr lang="de-DE" dirty="0" err="1" smtClean="0"/>
              <a:t>fact</a:t>
            </a:r>
            <a:r>
              <a:rPr lang="de-DE" dirty="0" smtClean="0"/>
              <a:t> </a:t>
            </a:r>
            <a:r>
              <a:rPr lang="de-DE" dirty="0" err="1" smtClean="0"/>
              <a:t>that</a:t>
            </a:r>
            <a:r>
              <a:rPr lang="de-DE" dirty="0" smtClean="0"/>
              <a:t> </a:t>
            </a:r>
            <a:r>
              <a:rPr lang="de-DE" dirty="0" err="1" smtClean="0"/>
              <a:t>the</a:t>
            </a:r>
            <a:r>
              <a:rPr lang="de-DE" dirty="0" smtClean="0"/>
              <a:t> </a:t>
            </a:r>
            <a:r>
              <a:rPr lang="de-DE" dirty="0" err="1" smtClean="0"/>
              <a:t>degree</a:t>
            </a:r>
            <a:r>
              <a:rPr lang="de-DE" dirty="0" smtClean="0"/>
              <a:t> </a:t>
            </a:r>
            <a:r>
              <a:rPr lang="de-DE" dirty="0" err="1" smtClean="0"/>
              <a:t>of</a:t>
            </a:r>
            <a:r>
              <a:rPr lang="de-DE" dirty="0" smtClean="0"/>
              <a:t> </a:t>
            </a:r>
            <a:r>
              <a:rPr lang="de-DE" dirty="0" err="1" smtClean="0"/>
              <a:t>exposure</a:t>
            </a:r>
            <a:r>
              <a:rPr lang="de-DE" dirty="0" smtClean="0"/>
              <a:t> </a:t>
            </a:r>
            <a:r>
              <a:rPr lang="de-DE" dirty="0" err="1" smtClean="0"/>
              <a:t>to</a:t>
            </a:r>
            <a:r>
              <a:rPr lang="de-DE" dirty="0" smtClean="0"/>
              <a:t> a </a:t>
            </a:r>
            <a:r>
              <a:rPr lang="de-DE" dirty="0" err="1" smtClean="0"/>
              <a:t>wide</a:t>
            </a:r>
            <a:r>
              <a:rPr lang="de-DE" dirty="0" smtClean="0"/>
              <a:t> </a:t>
            </a:r>
            <a:r>
              <a:rPr lang="de-DE" dirty="0" err="1" smtClean="0"/>
              <a:t>range</a:t>
            </a:r>
            <a:r>
              <a:rPr lang="de-DE" dirty="0" smtClean="0"/>
              <a:t> </a:t>
            </a:r>
            <a:r>
              <a:rPr lang="de-DE" dirty="0" err="1" smtClean="0"/>
              <a:t>of</a:t>
            </a:r>
            <a:r>
              <a:rPr lang="de-DE" dirty="0" smtClean="0"/>
              <a:t> </a:t>
            </a:r>
            <a:r>
              <a:rPr lang="de-DE" dirty="0" err="1" smtClean="0"/>
              <a:t>risk</a:t>
            </a:r>
            <a:r>
              <a:rPr lang="de-DE" dirty="0" smtClean="0"/>
              <a:t> </a:t>
            </a:r>
            <a:r>
              <a:rPr lang="de-DE" dirty="0" err="1" smtClean="0"/>
              <a:t>factors</a:t>
            </a:r>
            <a:r>
              <a:rPr lang="de-DE" dirty="0" smtClean="0"/>
              <a:t> </a:t>
            </a:r>
            <a:r>
              <a:rPr lang="de-DE" dirty="0" smtClean="0"/>
              <a:t>but</a:t>
            </a:r>
            <a:r>
              <a:rPr lang="de-DE" baseline="0" dirty="0" smtClean="0"/>
              <a:t> also </a:t>
            </a:r>
            <a:r>
              <a:rPr lang="de-DE" baseline="0" dirty="0" err="1" smtClean="0"/>
              <a:t>resilience</a:t>
            </a:r>
            <a:r>
              <a:rPr lang="de-DE" baseline="0" dirty="0" smtClean="0"/>
              <a:t> </a:t>
            </a:r>
            <a:r>
              <a:rPr lang="de-DE" baseline="0" dirty="0" err="1" smtClean="0"/>
              <a:t>factors</a:t>
            </a:r>
            <a:r>
              <a:rPr lang="de-DE" baseline="0" dirty="0" smtClean="0"/>
              <a:t> </a:t>
            </a:r>
            <a:r>
              <a:rPr lang="de-DE" dirty="0" err="1" smtClean="0"/>
              <a:t>depends</a:t>
            </a:r>
            <a:r>
              <a:rPr lang="de-DE" dirty="0" smtClean="0"/>
              <a:t> </a:t>
            </a:r>
            <a:r>
              <a:rPr lang="de-DE" dirty="0" smtClean="0"/>
              <a:t>on </a:t>
            </a:r>
            <a:r>
              <a:rPr lang="de-DE" dirty="0" err="1" smtClean="0"/>
              <a:t>the</a:t>
            </a:r>
            <a:r>
              <a:rPr lang="de-DE" dirty="0" smtClean="0"/>
              <a:t> </a:t>
            </a:r>
            <a:r>
              <a:rPr lang="de-DE" dirty="0" err="1" smtClean="0"/>
              <a:t>social</a:t>
            </a:r>
            <a:r>
              <a:rPr lang="de-DE" dirty="0" smtClean="0"/>
              <a:t> </a:t>
            </a:r>
            <a:r>
              <a:rPr lang="de-DE" dirty="0" err="1" smtClean="0"/>
              <a:t>position</a:t>
            </a:r>
            <a:r>
              <a:rPr lang="de-DE" dirty="0" smtClean="0"/>
              <a:t>. </a:t>
            </a:r>
          </a:p>
          <a:p>
            <a:endParaRPr lang="de-DE" dirty="0"/>
          </a:p>
          <a:p>
            <a:r>
              <a:rPr lang="de-DE" dirty="0" err="1" smtClean="0"/>
              <a:t>Mechanism</a:t>
            </a:r>
            <a:r>
              <a:rPr lang="de-DE" dirty="0" smtClean="0"/>
              <a:t> III </a:t>
            </a:r>
            <a:r>
              <a:rPr lang="de-DE" dirty="0" err="1" smtClean="0"/>
              <a:t>describes</a:t>
            </a:r>
            <a:r>
              <a:rPr lang="de-DE" dirty="0" smtClean="0"/>
              <a:t> a differential </a:t>
            </a:r>
            <a:r>
              <a:rPr lang="de-DE" dirty="0" err="1" smtClean="0"/>
              <a:t>vulnerability</a:t>
            </a:r>
            <a:r>
              <a:rPr lang="de-DE" dirty="0"/>
              <a:t> </a:t>
            </a:r>
            <a:r>
              <a:rPr lang="de-DE" dirty="0" err="1" smtClean="0"/>
              <a:t>of</a:t>
            </a:r>
            <a:r>
              <a:rPr lang="de-DE" dirty="0" smtClean="0"/>
              <a:t> </a:t>
            </a:r>
            <a:r>
              <a:rPr lang="de-DE" dirty="0" err="1" smtClean="0"/>
              <a:t>people</a:t>
            </a:r>
            <a:r>
              <a:rPr lang="de-DE" dirty="0" smtClean="0"/>
              <a:t>. </a:t>
            </a:r>
            <a:r>
              <a:rPr lang="de-DE" dirty="0" err="1" smtClean="0"/>
              <a:t>Lower</a:t>
            </a:r>
            <a:r>
              <a:rPr lang="de-DE" dirty="0" smtClean="0"/>
              <a:t> </a:t>
            </a:r>
            <a:r>
              <a:rPr lang="de-DE" dirty="0" err="1" smtClean="0"/>
              <a:t>social</a:t>
            </a:r>
            <a:r>
              <a:rPr lang="de-DE" dirty="0" smtClean="0"/>
              <a:t> </a:t>
            </a:r>
            <a:r>
              <a:rPr lang="de-DE" dirty="0" err="1" smtClean="0"/>
              <a:t>groups</a:t>
            </a:r>
            <a:r>
              <a:rPr lang="de-DE" dirty="0" smtClean="0"/>
              <a:t> </a:t>
            </a:r>
            <a:r>
              <a:rPr lang="de-DE" dirty="0" err="1" smtClean="0"/>
              <a:t>are</a:t>
            </a:r>
            <a:r>
              <a:rPr lang="de-DE" dirty="0" smtClean="0"/>
              <a:t> </a:t>
            </a:r>
            <a:r>
              <a:rPr lang="de-DE" dirty="0" err="1" smtClean="0"/>
              <a:t>frequently</a:t>
            </a:r>
            <a:r>
              <a:rPr lang="de-DE" dirty="0" smtClean="0"/>
              <a:t> </a:t>
            </a:r>
            <a:r>
              <a:rPr lang="de-DE" dirty="0" err="1" smtClean="0"/>
              <a:t>exposed</a:t>
            </a:r>
            <a:r>
              <a:rPr lang="de-DE" dirty="0" smtClean="0"/>
              <a:t> </a:t>
            </a:r>
            <a:r>
              <a:rPr lang="de-DE" dirty="0" err="1" smtClean="0"/>
              <a:t>to</a:t>
            </a:r>
            <a:r>
              <a:rPr lang="de-DE" dirty="0" smtClean="0"/>
              <a:t> </a:t>
            </a:r>
            <a:r>
              <a:rPr lang="de-DE" dirty="0" err="1" smtClean="0"/>
              <a:t>several</a:t>
            </a:r>
            <a:r>
              <a:rPr lang="de-DE" dirty="0" smtClean="0"/>
              <a:t> different </a:t>
            </a:r>
            <a:r>
              <a:rPr lang="de-DE" dirty="0" err="1" smtClean="0"/>
              <a:t>physical</a:t>
            </a:r>
            <a:r>
              <a:rPr lang="de-DE" dirty="0" smtClean="0"/>
              <a:t>, </a:t>
            </a:r>
            <a:r>
              <a:rPr lang="de-DE" dirty="0" err="1" smtClean="0"/>
              <a:t>social</a:t>
            </a:r>
            <a:r>
              <a:rPr lang="de-DE" dirty="0" smtClean="0"/>
              <a:t> </a:t>
            </a:r>
            <a:r>
              <a:rPr lang="de-DE" dirty="0" err="1" smtClean="0"/>
              <a:t>and</a:t>
            </a:r>
            <a:r>
              <a:rPr lang="de-DE" dirty="0" smtClean="0"/>
              <a:t> </a:t>
            </a:r>
            <a:r>
              <a:rPr lang="de-DE" dirty="0" err="1" smtClean="0"/>
              <a:t>behavioural</a:t>
            </a:r>
            <a:r>
              <a:rPr lang="de-DE" dirty="0" smtClean="0"/>
              <a:t> </a:t>
            </a:r>
            <a:r>
              <a:rPr lang="de-DE" dirty="0" err="1" smtClean="0"/>
              <a:t>risk</a:t>
            </a:r>
            <a:r>
              <a:rPr lang="de-DE" dirty="0" smtClean="0"/>
              <a:t> </a:t>
            </a:r>
            <a:r>
              <a:rPr lang="de-DE" dirty="0" err="1" smtClean="0"/>
              <a:t>factors</a:t>
            </a:r>
            <a:r>
              <a:rPr lang="de-DE" dirty="0" smtClean="0"/>
              <a:t> </a:t>
            </a:r>
            <a:r>
              <a:rPr lang="de-DE" dirty="0" err="1" smtClean="0"/>
              <a:t>for</a:t>
            </a:r>
            <a:r>
              <a:rPr lang="de-DE" dirty="0" smtClean="0"/>
              <a:t> </a:t>
            </a:r>
            <a:r>
              <a:rPr lang="de-DE" dirty="0" err="1" smtClean="0"/>
              <a:t>disease</a:t>
            </a:r>
            <a:r>
              <a:rPr lang="de-DE" dirty="0" smtClean="0"/>
              <a:t>, </a:t>
            </a:r>
            <a:r>
              <a:rPr lang="de-DE" dirty="0" err="1" smtClean="0"/>
              <a:t>and</a:t>
            </a:r>
            <a:r>
              <a:rPr lang="de-DE" dirty="0" smtClean="0"/>
              <a:t> </a:t>
            </a:r>
            <a:r>
              <a:rPr lang="de-DE" dirty="0" err="1" smtClean="0"/>
              <a:t>the</a:t>
            </a:r>
            <a:r>
              <a:rPr lang="de-DE" dirty="0" smtClean="0"/>
              <a:t> </a:t>
            </a:r>
            <a:r>
              <a:rPr lang="de-DE" dirty="0" err="1" smtClean="0"/>
              <a:t>effect</a:t>
            </a:r>
            <a:r>
              <a:rPr lang="de-DE" dirty="0" smtClean="0"/>
              <a:t> </a:t>
            </a:r>
            <a:r>
              <a:rPr lang="de-DE" dirty="0" err="1" smtClean="0"/>
              <a:t>is</a:t>
            </a:r>
            <a:r>
              <a:rPr lang="de-DE" dirty="0" smtClean="0"/>
              <a:t> </a:t>
            </a:r>
            <a:r>
              <a:rPr lang="de-DE" dirty="0" err="1" smtClean="0"/>
              <a:t>likely</a:t>
            </a:r>
            <a:r>
              <a:rPr lang="de-DE" dirty="0" smtClean="0"/>
              <a:t> </a:t>
            </a:r>
            <a:r>
              <a:rPr lang="de-DE" dirty="0" err="1" smtClean="0"/>
              <a:t>to</a:t>
            </a:r>
            <a:r>
              <a:rPr lang="de-DE" dirty="0" smtClean="0"/>
              <a:t> </a:t>
            </a:r>
            <a:r>
              <a:rPr lang="de-DE" dirty="0" err="1" smtClean="0"/>
              <a:t>be</a:t>
            </a:r>
            <a:r>
              <a:rPr lang="de-DE" dirty="0" smtClean="0"/>
              <a:t> </a:t>
            </a:r>
            <a:r>
              <a:rPr lang="de-DE" dirty="0" err="1" smtClean="0"/>
              <a:t>stronger</a:t>
            </a:r>
            <a:r>
              <a:rPr lang="de-DE" dirty="0" smtClean="0"/>
              <a:t>. </a:t>
            </a:r>
            <a:r>
              <a:rPr lang="de-DE" dirty="0" err="1" smtClean="0"/>
              <a:t>That‘s</a:t>
            </a:r>
            <a:r>
              <a:rPr lang="de-DE" dirty="0" smtClean="0"/>
              <a:t> </a:t>
            </a:r>
            <a:r>
              <a:rPr lang="de-DE" dirty="0" err="1" smtClean="0"/>
              <a:t>why</a:t>
            </a:r>
            <a:r>
              <a:rPr lang="de-DE" dirty="0" smtClean="0"/>
              <a:t> </a:t>
            </a:r>
            <a:r>
              <a:rPr lang="de-DE" dirty="0" err="1" smtClean="0"/>
              <a:t>they</a:t>
            </a:r>
            <a:r>
              <a:rPr lang="de-DE" dirty="0" smtClean="0"/>
              <a:t> </a:t>
            </a:r>
            <a:r>
              <a:rPr lang="de-DE" dirty="0" err="1" smtClean="0"/>
              <a:t>are</a:t>
            </a:r>
            <a:r>
              <a:rPr lang="de-DE" dirty="0" smtClean="0"/>
              <a:t> </a:t>
            </a:r>
            <a:r>
              <a:rPr lang="de-DE" dirty="0" err="1" smtClean="0"/>
              <a:t>called</a:t>
            </a:r>
            <a:r>
              <a:rPr lang="de-DE" dirty="0" smtClean="0"/>
              <a:t> </a:t>
            </a:r>
            <a:r>
              <a:rPr lang="de-DE" dirty="0" err="1" smtClean="0"/>
              <a:t>more</a:t>
            </a:r>
            <a:r>
              <a:rPr lang="de-DE" dirty="0" smtClean="0"/>
              <a:t> vulnerable. </a:t>
            </a:r>
          </a:p>
          <a:p>
            <a:endParaRPr lang="de-DE" dirty="0"/>
          </a:p>
          <a:p>
            <a:r>
              <a:rPr lang="de-DE" dirty="0" err="1" smtClean="0"/>
              <a:t>And</a:t>
            </a:r>
            <a:r>
              <a:rPr lang="de-DE" dirty="0" smtClean="0"/>
              <a:t>, </a:t>
            </a:r>
            <a:r>
              <a:rPr lang="de-DE" dirty="0" err="1" smtClean="0"/>
              <a:t>of</a:t>
            </a:r>
            <a:r>
              <a:rPr lang="de-DE" dirty="0" smtClean="0"/>
              <a:t> </a:t>
            </a:r>
            <a:r>
              <a:rPr lang="de-DE" dirty="0" err="1" smtClean="0"/>
              <a:t>course</a:t>
            </a:r>
            <a:r>
              <a:rPr lang="de-DE" dirty="0" smtClean="0"/>
              <a:t>, </a:t>
            </a:r>
            <a:r>
              <a:rPr lang="de-DE" dirty="0" err="1" smtClean="0"/>
              <a:t>there</a:t>
            </a:r>
            <a:r>
              <a:rPr lang="de-DE" dirty="0" smtClean="0"/>
              <a:t> </a:t>
            </a:r>
            <a:r>
              <a:rPr lang="de-DE" dirty="0" err="1" smtClean="0"/>
              <a:t>are</a:t>
            </a:r>
            <a:r>
              <a:rPr lang="de-DE" dirty="0" smtClean="0"/>
              <a:t> also </a:t>
            </a:r>
            <a:r>
              <a:rPr lang="de-DE" dirty="0" err="1" smtClean="0"/>
              <a:t>life-course</a:t>
            </a:r>
            <a:r>
              <a:rPr lang="de-DE" dirty="0" smtClean="0"/>
              <a:t> </a:t>
            </a:r>
            <a:r>
              <a:rPr lang="de-DE" dirty="0" err="1" smtClean="0"/>
              <a:t>effects</a:t>
            </a:r>
            <a:r>
              <a:rPr lang="de-DE" dirty="0" smtClean="0"/>
              <a:t> </a:t>
            </a:r>
            <a:r>
              <a:rPr lang="de-DE" dirty="0" err="1" smtClean="0"/>
              <a:t>when</a:t>
            </a:r>
            <a:r>
              <a:rPr lang="de-DE" dirty="0" smtClean="0"/>
              <a:t> </a:t>
            </a:r>
            <a:r>
              <a:rPr lang="de-DE" dirty="0" err="1" smtClean="0"/>
              <a:t>exposure</a:t>
            </a:r>
            <a:r>
              <a:rPr lang="de-DE" dirty="0" smtClean="0"/>
              <a:t> </a:t>
            </a:r>
            <a:r>
              <a:rPr lang="de-DE" dirty="0" err="1" smtClean="0"/>
              <a:t>starts</a:t>
            </a:r>
            <a:r>
              <a:rPr lang="de-DE" dirty="0" smtClean="0"/>
              <a:t> in </a:t>
            </a:r>
            <a:r>
              <a:rPr lang="de-DE" dirty="0" err="1" smtClean="0"/>
              <a:t>early</a:t>
            </a:r>
            <a:r>
              <a:rPr lang="de-DE" dirty="0" smtClean="0"/>
              <a:t> </a:t>
            </a:r>
            <a:r>
              <a:rPr lang="de-DE" dirty="0" err="1" smtClean="0"/>
              <a:t>years</a:t>
            </a:r>
            <a:r>
              <a:rPr lang="de-DE" dirty="0"/>
              <a:t> </a:t>
            </a:r>
            <a:r>
              <a:rPr lang="de-DE" dirty="0" err="1" smtClean="0"/>
              <a:t>and</a:t>
            </a:r>
            <a:r>
              <a:rPr lang="de-DE" dirty="0" smtClean="0"/>
              <a:t> </a:t>
            </a:r>
            <a:r>
              <a:rPr lang="de-DE" dirty="0" err="1" smtClean="0"/>
              <a:t>accumulates</a:t>
            </a:r>
            <a:r>
              <a:rPr lang="de-DE" dirty="0" smtClean="0"/>
              <a:t> </a:t>
            </a:r>
            <a:r>
              <a:rPr lang="de-DE" dirty="0" err="1" smtClean="0"/>
              <a:t>over</a:t>
            </a:r>
            <a:r>
              <a:rPr lang="de-DE" dirty="0" smtClean="0"/>
              <a:t> time.</a:t>
            </a:r>
          </a:p>
        </p:txBody>
      </p:sp>
      <p:sp>
        <p:nvSpPr>
          <p:cNvPr id="4" name="Foliennummernplatzhalter 3"/>
          <p:cNvSpPr>
            <a:spLocks noGrp="1"/>
          </p:cNvSpPr>
          <p:nvPr>
            <p:ph type="sldNum" sz="quarter" idx="10"/>
          </p:nvPr>
        </p:nvSpPr>
        <p:spPr/>
        <p:txBody>
          <a:bodyPr/>
          <a:lstStyle/>
          <a:p>
            <a:fld id="{D03175A4-93D1-634C-8EA8-40CF2547FFBC}" type="slidenum">
              <a:rPr lang="it-IT" smtClean="0"/>
              <a:t>4</a:t>
            </a:fld>
            <a:endParaRPr lang="it-IT"/>
          </a:p>
        </p:txBody>
      </p:sp>
    </p:spTree>
    <p:extLst>
      <p:ext uri="{BB962C8B-B14F-4D97-AF65-F5344CB8AC3E}">
        <p14:creationId xmlns:p14="http://schemas.microsoft.com/office/powerpoint/2010/main" val="395890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smtClean="0"/>
              <a:t>So </a:t>
            </a:r>
            <a:r>
              <a:rPr lang="de-DE" dirty="0" err="1" smtClean="0"/>
              <a:t>let‘s</a:t>
            </a:r>
            <a:r>
              <a:rPr lang="de-DE" dirty="0" smtClean="0"/>
              <a:t> </a:t>
            </a:r>
            <a:r>
              <a:rPr lang="de-DE" dirty="0" err="1" smtClean="0"/>
              <a:t>see</a:t>
            </a:r>
            <a:r>
              <a:rPr lang="de-DE" dirty="0" smtClean="0"/>
              <a:t> </a:t>
            </a:r>
            <a:r>
              <a:rPr lang="de-DE" dirty="0" err="1" smtClean="0"/>
              <a:t>what</a:t>
            </a:r>
            <a:r>
              <a:rPr lang="de-DE" dirty="0" smtClean="0"/>
              <a:t> </a:t>
            </a:r>
            <a:r>
              <a:rPr lang="de-DE" dirty="0" err="1" smtClean="0"/>
              <a:t>we</a:t>
            </a:r>
            <a:r>
              <a:rPr lang="de-DE" dirty="0" smtClean="0"/>
              <a:t> </a:t>
            </a:r>
            <a:r>
              <a:rPr lang="de-DE" dirty="0" err="1" smtClean="0"/>
              <a:t>know</a:t>
            </a:r>
            <a:r>
              <a:rPr lang="de-DE" dirty="0" smtClean="0"/>
              <a:t> </a:t>
            </a:r>
            <a:r>
              <a:rPr lang="de-DE" dirty="0" err="1" smtClean="0"/>
              <a:t>about</a:t>
            </a:r>
            <a:r>
              <a:rPr lang="de-DE" dirty="0" smtClean="0"/>
              <a:t> </a:t>
            </a:r>
            <a:r>
              <a:rPr lang="de-DE" dirty="0" err="1" smtClean="0"/>
              <a:t>unhealthy</a:t>
            </a:r>
            <a:r>
              <a:rPr lang="de-DE" dirty="0" smtClean="0"/>
              <a:t> </a:t>
            </a:r>
            <a:r>
              <a:rPr lang="de-DE" dirty="0" err="1" smtClean="0"/>
              <a:t>and</a:t>
            </a:r>
            <a:r>
              <a:rPr lang="de-DE" dirty="0" smtClean="0"/>
              <a:t> </a:t>
            </a:r>
            <a:r>
              <a:rPr lang="de-DE" dirty="0" err="1" smtClean="0"/>
              <a:t>unequal</a:t>
            </a:r>
            <a:r>
              <a:rPr lang="de-DE" dirty="0" smtClean="0"/>
              <a:t> </a:t>
            </a:r>
            <a:r>
              <a:rPr lang="de-DE" dirty="0" err="1" smtClean="0"/>
              <a:t>living</a:t>
            </a:r>
            <a:r>
              <a:rPr lang="de-DE" dirty="0" smtClean="0"/>
              <a:t> </a:t>
            </a:r>
            <a:r>
              <a:rPr lang="de-DE" dirty="0" err="1" smtClean="0"/>
              <a:t>environments</a:t>
            </a:r>
            <a:r>
              <a:rPr lang="de-DE" dirty="0" smtClean="0"/>
              <a:t>.</a:t>
            </a:r>
          </a:p>
          <a:p>
            <a:endParaRPr lang="de-DE" dirty="0" smtClean="0"/>
          </a:p>
          <a:p>
            <a:pPr marL="171450" indent="-171450">
              <a:buFont typeface="Wingdings"/>
              <a:buChar char="à"/>
            </a:pPr>
            <a:r>
              <a:rPr lang="de-DE" dirty="0" smtClean="0">
                <a:sym typeface="Wingdings" panose="05000000000000000000" pitchFamily="2" charset="2"/>
              </a:rPr>
              <a:t>Click</a:t>
            </a:r>
          </a:p>
          <a:p>
            <a:pPr marL="0" indent="0">
              <a:buFont typeface="Wingdings"/>
              <a:buNone/>
            </a:pPr>
            <a:endParaRPr lang="de-DE" dirty="0" smtClean="0"/>
          </a:p>
          <a:p>
            <a:r>
              <a:rPr lang="de-DE" dirty="0" smtClean="0"/>
              <a:t>Segregation in </a:t>
            </a:r>
            <a:r>
              <a:rPr lang="de-DE" dirty="0" err="1" smtClean="0"/>
              <a:t>the</a:t>
            </a:r>
            <a:r>
              <a:rPr lang="de-DE" dirty="0" smtClean="0"/>
              <a:t> </a:t>
            </a:r>
            <a:r>
              <a:rPr lang="de-DE" dirty="0" err="1" smtClean="0"/>
              <a:t>housing</a:t>
            </a:r>
            <a:r>
              <a:rPr lang="de-DE" dirty="0" smtClean="0"/>
              <a:t> </a:t>
            </a:r>
            <a:r>
              <a:rPr lang="de-DE" dirty="0" err="1" smtClean="0"/>
              <a:t>market</a:t>
            </a:r>
            <a:r>
              <a:rPr lang="de-DE" dirty="0" smtClean="0"/>
              <a:t> </a:t>
            </a:r>
            <a:r>
              <a:rPr lang="de-DE" dirty="0" err="1" smtClean="0"/>
              <a:t>contributes</a:t>
            </a:r>
            <a:r>
              <a:rPr lang="de-DE" dirty="0" smtClean="0"/>
              <a:t> </a:t>
            </a:r>
            <a:r>
              <a:rPr lang="de-DE" dirty="0" err="1" smtClean="0"/>
              <a:t>to</a:t>
            </a:r>
            <a:r>
              <a:rPr lang="de-DE" dirty="0" smtClean="0"/>
              <a:t> differential </a:t>
            </a:r>
            <a:r>
              <a:rPr lang="de-DE" dirty="0" err="1" smtClean="0"/>
              <a:t>exposure</a:t>
            </a:r>
            <a:r>
              <a:rPr lang="de-DE" dirty="0" smtClean="0"/>
              <a:t> </a:t>
            </a:r>
            <a:r>
              <a:rPr lang="de-DE" dirty="0" err="1" smtClean="0"/>
              <a:t>to</a:t>
            </a:r>
            <a:r>
              <a:rPr lang="de-DE" dirty="0" smtClean="0"/>
              <a:t> environmental </a:t>
            </a:r>
            <a:r>
              <a:rPr lang="de-DE" dirty="0" err="1" smtClean="0"/>
              <a:t>risk</a:t>
            </a:r>
            <a:r>
              <a:rPr lang="de-DE" dirty="0" smtClean="0"/>
              <a:t> </a:t>
            </a:r>
            <a:r>
              <a:rPr lang="de-DE" dirty="0" err="1" smtClean="0"/>
              <a:t>factors</a:t>
            </a:r>
            <a:r>
              <a:rPr lang="de-DE" dirty="0" smtClean="0"/>
              <a:t>. </a:t>
            </a:r>
          </a:p>
          <a:p>
            <a:endParaRPr lang="de-DE" dirty="0" smtClean="0"/>
          </a:p>
          <a:p>
            <a:r>
              <a:rPr lang="de-DE" dirty="0" err="1" smtClean="0"/>
              <a:t>Deprived</a:t>
            </a:r>
            <a:r>
              <a:rPr lang="de-DE" dirty="0" smtClean="0"/>
              <a:t> </a:t>
            </a:r>
            <a:r>
              <a:rPr lang="de-DE" dirty="0" err="1" smtClean="0"/>
              <a:t>areas</a:t>
            </a:r>
            <a:r>
              <a:rPr lang="de-DE" dirty="0" smtClean="0"/>
              <a:t> </a:t>
            </a:r>
            <a:r>
              <a:rPr lang="de-DE" dirty="0" err="1" smtClean="0"/>
              <a:t>with</a:t>
            </a:r>
            <a:r>
              <a:rPr lang="de-DE" dirty="0" smtClean="0"/>
              <a:t> large in-</a:t>
            </a:r>
            <a:r>
              <a:rPr lang="de-DE" dirty="0" err="1" smtClean="0"/>
              <a:t>and</a:t>
            </a:r>
            <a:r>
              <a:rPr lang="de-DE" dirty="0" smtClean="0"/>
              <a:t>-out-migration </a:t>
            </a:r>
            <a:r>
              <a:rPr lang="de-DE" dirty="0" err="1" smtClean="0"/>
              <a:t>have</a:t>
            </a:r>
            <a:r>
              <a:rPr lang="de-DE" dirty="0" smtClean="0"/>
              <a:t> a </a:t>
            </a:r>
            <a:r>
              <a:rPr lang="de-DE" dirty="0" err="1" smtClean="0"/>
              <a:t>lower</a:t>
            </a:r>
            <a:r>
              <a:rPr lang="de-DE" dirty="0" smtClean="0"/>
              <a:t> </a:t>
            </a:r>
            <a:r>
              <a:rPr lang="de-DE" dirty="0" err="1"/>
              <a:t>d</a:t>
            </a:r>
            <a:r>
              <a:rPr lang="de-DE" dirty="0" err="1" smtClean="0"/>
              <a:t>egree</a:t>
            </a:r>
            <a:r>
              <a:rPr lang="de-DE" dirty="0" smtClean="0"/>
              <a:t> </a:t>
            </a:r>
            <a:r>
              <a:rPr lang="de-DE" dirty="0" err="1" smtClean="0"/>
              <a:t>of</a:t>
            </a:r>
            <a:r>
              <a:rPr lang="de-DE" dirty="0" smtClean="0"/>
              <a:t> </a:t>
            </a:r>
            <a:r>
              <a:rPr lang="de-DE" dirty="0" err="1" smtClean="0"/>
              <a:t>social</a:t>
            </a:r>
            <a:r>
              <a:rPr lang="de-DE" dirty="0" smtClean="0"/>
              <a:t> </a:t>
            </a:r>
            <a:r>
              <a:rPr lang="de-DE" dirty="0" err="1" smtClean="0"/>
              <a:t>cohesion</a:t>
            </a:r>
            <a:r>
              <a:rPr lang="de-DE" dirty="0" smtClean="0"/>
              <a:t> </a:t>
            </a:r>
            <a:r>
              <a:rPr lang="de-DE" dirty="0" err="1" smtClean="0"/>
              <a:t>and</a:t>
            </a:r>
            <a:r>
              <a:rPr lang="de-DE" dirty="0"/>
              <a:t> </a:t>
            </a:r>
            <a:r>
              <a:rPr lang="de-DE" dirty="0" err="1" smtClean="0"/>
              <a:t>people</a:t>
            </a:r>
            <a:r>
              <a:rPr lang="de-DE" dirty="0" smtClean="0"/>
              <a:t> </a:t>
            </a:r>
            <a:r>
              <a:rPr lang="de-DE" dirty="0" err="1" smtClean="0"/>
              <a:t>have</a:t>
            </a:r>
            <a:r>
              <a:rPr lang="de-DE" dirty="0" smtClean="0"/>
              <a:t> </a:t>
            </a:r>
            <a:r>
              <a:rPr lang="de-DE" dirty="0" err="1" smtClean="0"/>
              <a:t>fewer</a:t>
            </a:r>
            <a:r>
              <a:rPr lang="de-DE" dirty="0" smtClean="0"/>
              <a:t> </a:t>
            </a:r>
            <a:r>
              <a:rPr lang="de-DE" dirty="0" err="1" smtClean="0"/>
              <a:t>supportive</a:t>
            </a:r>
            <a:r>
              <a:rPr lang="de-DE" dirty="0" smtClean="0"/>
              <a:t> </a:t>
            </a:r>
            <a:r>
              <a:rPr lang="de-DE" dirty="0" err="1" smtClean="0"/>
              <a:t>social</a:t>
            </a:r>
            <a:r>
              <a:rPr lang="de-DE" dirty="0" smtClean="0"/>
              <a:t> </a:t>
            </a:r>
            <a:r>
              <a:rPr lang="de-DE" dirty="0" err="1" smtClean="0"/>
              <a:t>relationships</a:t>
            </a:r>
            <a:r>
              <a:rPr lang="de-DE" dirty="0"/>
              <a:t>.</a:t>
            </a:r>
            <a:endParaRPr lang="de-DE" dirty="0" smtClean="0"/>
          </a:p>
          <a:p>
            <a:endParaRPr lang="de-DE" dirty="0" smtClean="0"/>
          </a:p>
          <a:p>
            <a:r>
              <a:rPr lang="de-DE" dirty="0" err="1" smtClean="0"/>
              <a:t>There</a:t>
            </a:r>
            <a:r>
              <a:rPr lang="de-DE" dirty="0" smtClean="0"/>
              <a:t> </a:t>
            </a:r>
            <a:r>
              <a:rPr lang="de-DE" dirty="0" err="1" smtClean="0"/>
              <a:t>is</a:t>
            </a:r>
            <a:r>
              <a:rPr lang="de-DE" dirty="0" smtClean="0"/>
              <a:t> </a:t>
            </a:r>
            <a:r>
              <a:rPr lang="de-DE" dirty="0" err="1" smtClean="0"/>
              <a:t>good</a:t>
            </a:r>
            <a:r>
              <a:rPr lang="de-DE" dirty="0" smtClean="0"/>
              <a:t> </a:t>
            </a:r>
            <a:r>
              <a:rPr lang="de-DE" dirty="0" err="1" smtClean="0"/>
              <a:t>evidence</a:t>
            </a:r>
            <a:r>
              <a:rPr lang="de-DE" dirty="0" smtClean="0"/>
              <a:t> </a:t>
            </a:r>
            <a:r>
              <a:rPr lang="de-DE" dirty="0" err="1" smtClean="0"/>
              <a:t>for</a:t>
            </a:r>
            <a:r>
              <a:rPr lang="de-DE" dirty="0" smtClean="0"/>
              <a:t> a strong </a:t>
            </a:r>
            <a:r>
              <a:rPr lang="de-DE" dirty="0" err="1" smtClean="0"/>
              <a:t>association</a:t>
            </a:r>
            <a:r>
              <a:rPr lang="de-DE" dirty="0" smtClean="0"/>
              <a:t> </a:t>
            </a:r>
            <a:r>
              <a:rPr lang="de-DE" dirty="0" err="1" smtClean="0"/>
              <a:t>between</a:t>
            </a:r>
            <a:r>
              <a:rPr lang="de-DE" dirty="0" smtClean="0"/>
              <a:t> </a:t>
            </a:r>
            <a:r>
              <a:rPr lang="de-DE" dirty="0" err="1" smtClean="0"/>
              <a:t>the</a:t>
            </a:r>
            <a:r>
              <a:rPr lang="de-DE" dirty="0" smtClean="0"/>
              <a:t> </a:t>
            </a:r>
            <a:r>
              <a:rPr lang="de-DE" dirty="0" err="1" smtClean="0"/>
              <a:t>physical</a:t>
            </a:r>
            <a:r>
              <a:rPr lang="de-DE" dirty="0" smtClean="0"/>
              <a:t> </a:t>
            </a:r>
            <a:r>
              <a:rPr lang="de-DE" dirty="0" err="1" smtClean="0"/>
              <a:t>environment</a:t>
            </a:r>
            <a:r>
              <a:rPr lang="de-DE" dirty="0" smtClean="0"/>
              <a:t> </a:t>
            </a:r>
            <a:r>
              <a:rPr lang="de-DE" dirty="0" err="1" smtClean="0"/>
              <a:t>and</a:t>
            </a:r>
            <a:r>
              <a:rPr lang="de-DE" dirty="0" smtClean="0"/>
              <a:t> </a:t>
            </a:r>
            <a:r>
              <a:rPr lang="de-DE" dirty="0" err="1" smtClean="0"/>
              <a:t>physical</a:t>
            </a:r>
            <a:r>
              <a:rPr lang="de-DE" dirty="0" smtClean="0"/>
              <a:t> </a:t>
            </a:r>
            <a:r>
              <a:rPr lang="de-DE" dirty="0" err="1" smtClean="0"/>
              <a:t>activity</a:t>
            </a:r>
            <a:r>
              <a:rPr lang="de-DE" dirty="0" smtClean="0"/>
              <a:t>. </a:t>
            </a:r>
            <a:r>
              <a:rPr lang="de-DE" dirty="0" err="1" smtClean="0"/>
              <a:t>And</a:t>
            </a:r>
            <a:r>
              <a:rPr lang="de-DE" dirty="0" smtClean="0"/>
              <a:t> </a:t>
            </a:r>
            <a:r>
              <a:rPr lang="de-DE" dirty="0" err="1" smtClean="0"/>
              <a:t>there</a:t>
            </a:r>
            <a:r>
              <a:rPr lang="de-DE" dirty="0" smtClean="0"/>
              <a:t> </a:t>
            </a:r>
            <a:r>
              <a:rPr lang="de-DE" dirty="0" err="1" smtClean="0"/>
              <a:t>is</a:t>
            </a:r>
            <a:r>
              <a:rPr lang="de-DE" baseline="0" dirty="0" smtClean="0"/>
              <a:t> </a:t>
            </a:r>
            <a:r>
              <a:rPr lang="de-DE" baseline="0" dirty="0" err="1" smtClean="0"/>
              <a:t>good</a:t>
            </a:r>
            <a:r>
              <a:rPr lang="de-DE" baseline="0" dirty="0" smtClean="0"/>
              <a:t> </a:t>
            </a:r>
            <a:r>
              <a:rPr lang="de-DE" baseline="0" dirty="0" err="1" smtClean="0"/>
              <a:t>evidence</a:t>
            </a:r>
            <a:r>
              <a:rPr lang="de-DE" baseline="0" dirty="0" smtClean="0"/>
              <a:t> </a:t>
            </a:r>
            <a:r>
              <a:rPr lang="de-DE" baseline="0" dirty="0" err="1" smtClean="0"/>
              <a:t>that</a:t>
            </a:r>
            <a:r>
              <a:rPr lang="de-DE" dirty="0" smtClean="0"/>
              <a:t> </a:t>
            </a:r>
            <a:r>
              <a:rPr lang="de-DE" dirty="0" err="1" smtClean="0"/>
              <a:t>the</a:t>
            </a:r>
            <a:r>
              <a:rPr lang="de-DE" dirty="0" smtClean="0"/>
              <a:t> </a:t>
            </a:r>
            <a:r>
              <a:rPr lang="de-DE" dirty="0" err="1" smtClean="0"/>
              <a:t>geographic</a:t>
            </a:r>
            <a:r>
              <a:rPr lang="de-DE" dirty="0" smtClean="0"/>
              <a:t> </a:t>
            </a:r>
            <a:r>
              <a:rPr lang="de-DE" dirty="0" err="1" smtClean="0"/>
              <a:t>accessibility</a:t>
            </a:r>
            <a:r>
              <a:rPr lang="de-DE" dirty="0" smtClean="0"/>
              <a:t> </a:t>
            </a:r>
            <a:r>
              <a:rPr lang="de-DE" dirty="0" err="1" smtClean="0"/>
              <a:t>of</a:t>
            </a:r>
            <a:r>
              <a:rPr lang="de-DE" dirty="0" smtClean="0"/>
              <a:t> </a:t>
            </a:r>
            <a:r>
              <a:rPr lang="de-DE" dirty="0" err="1" smtClean="0"/>
              <a:t>healthy</a:t>
            </a:r>
            <a:r>
              <a:rPr lang="de-DE" dirty="0" smtClean="0"/>
              <a:t> </a:t>
            </a:r>
            <a:r>
              <a:rPr lang="de-DE" dirty="0" err="1" smtClean="0"/>
              <a:t>foods</a:t>
            </a:r>
            <a:r>
              <a:rPr lang="de-DE" dirty="0" smtClean="0"/>
              <a:t> </a:t>
            </a:r>
            <a:r>
              <a:rPr lang="de-DE" dirty="0" err="1" smtClean="0"/>
              <a:t>is</a:t>
            </a:r>
            <a:r>
              <a:rPr lang="de-DE" dirty="0" smtClean="0"/>
              <a:t> </a:t>
            </a:r>
            <a:r>
              <a:rPr lang="de-DE" dirty="0" err="1" smtClean="0"/>
              <a:t>associated</a:t>
            </a:r>
            <a:r>
              <a:rPr lang="de-DE" dirty="0" smtClean="0"/>
              <a:t> </a:t>
            </a:r>
            <a:r>
              <a:rPr lang="de-DE" dirty="0" err="1" smtClean="0"/>
              <a:t>with</a:t>
            </a:r>
            <a:r>
              <a:rPr lang="de-DE" dirty="0" smtClean="0"/>
              <a:t> </a:t>
            </a:r>
            <a:r>
              <a:rPr lang="de-DE" dirty="0" err="1" smtClean="0"/>
              <a:t>healthy</a:t>
            </a:r>
            <a:r>
              <a:rPr lang="de-DE" dirty="0" smtClean="0"/>
              <a:t> </a:t>
            </a:r>
            <a:r>
              <a:rPr lang="de-DE" dirty="0" err="1" smtClean="0"/>
              <a:t>nutrition</a:t>
            </a:r>
            <a:r>
              <a:rPr lang="de-DE" dirty="0" smtClean="0"/>
              <a:t>. The </a:t>
            </a:r>
            <a:r>
              <a:rPr lang="de-DE" dirty="0" err="1" smtClean="0"/>
              <a:t>physical</a:t>
            </a:r>
            <a:r>
              <a:rPr lang="de-DE" dirty="0" smtClean="0"/>
              <a:t> </a:t>
            </a:r>
            <a:r>
              <a:rPr lang="de-DE" dirty="0" err="1" smtClean="0"/>
              <a:t>environment</a:t>
            </a:r>
            <a:r>
              <a:rPr lang="de-DE" dirty="0" smtClean="0"/>
              <a:t> also </a:t>
            </a:r>
            <a:r>
              <a:rPr lang="de-DE" dirty="0" err="1" smtClean="0"/>
              <a:t>influences</a:t>
            </a:r>
            <a:r>
              <a:rPr lang="de-DE" dirty="0" smtClean="0"/>
              <a:t> </a:t>
            </a:r>
            <a:r>
              <a:rPr lang="de-DE" dirty="0" err="1" smtClean="0"/>
              <a:t>the</a:t>
            </a:r>
            <a:r>
              <a:rPr lang="de-DE" dirty="0" smtClean="0"/>
              <a:t> </a:t>
            </a:r>
            <a:r>
              <a:rPr lang="de-DE" dirty="0" err="1" smtClean="0"/>
              <a:t>occurrence</a:t>
            </a:r>
            <a:r>
              <a:rPr lang="de-DE" dirty="0" smtClean="0"/>
              <a:t> </a:t>
            </a:r>
            <a:r>
              <a:rPr lang="de-DE" dirty="0" err="1" smtClean="0"/>
              <a:t>of</a:t>
            </a:r>
            <a:r>
              <a:rPr lang="de-DE" dirty="0" smtClean="0"/>
              <a:t> </a:t>
            </a:r>
            <a:r>
              <a:rPr lang="de-DE" dirty="0" err="1" smtClean="0"/>
              <a:t>accidents</a:t>
            </a:r>
            <a:r>
              <a:rPr lang="de-DE" dirty="0" smtClean="0"/>
              <a:t> </a:t>
            </a:r>
            <a:r>
              <a:rPr lang="de-DE" dirty="0" err="1" smtClean="0"/>
              <a:t>and</a:t>
            </a:r>
            <a:r>
              <a:rPr lang="de-DE" dirty="0" smtClean="0"/>
              <a:t> </a:t>
            </a:r>
            <a:r>
              <a:rPr lang="de-DE" dirty="0" err="1" smtClean="0"/>
              <a:t>injuries</a:t>
            </a:r>
            <a:r>
              <a:rPr lang="de-DE" dirty="0" smtClean="0"/>
              <a:t>.</a:t>
            </a:r>
          </a:p>
          <a:p>
            <a:endParaRPr lang="de-DE" dirty="0"/>
          </a:p>
          <a:p>
            <a:r>
              <a:rPr lang="de-DE" dirty="0" err="1" smtClean="0"/>
              <a:t>And</a:t>
            </a:r>
            <a:r>
              <a:rPr lang="de-DE" dirty="0" smtClean="0"/>
              <a:t> </a:t>
            </a:r>
            <a:r>
              <a:rPr lang="de-DE" dirty="0" err="1" smtClean="0"/>
              <a:t>these</a:t>
            </a:r>
            <a:r>
              <a:rPr lang="de-DE" dirty="0" smtClean="0"/>
              <a:t> </a:t>
            </a:r>
            <a:r>
              <a:rPr lang="de-DE" dirty="0" err="1" smtClean="0"/>
              <a:t>are</a:t>
            </a:r>
            <a:r>
              <a:rPr lang="de-DE" dirty="0" smtClean="0"/>
              <a:t> also </a:t>
            </a:r>
            <a:r>
              <a:rPr lang="de-DE" dirty="0" err="1" smtClean="0"/>
              <a:t>the</a:t>
            </a:r>
            <a:r>
              <a:rPr lang="de-DE" dirty="0" smtClean="0"/>
              <a:t> </a:t>
            </a:r>
            <a:r>
              <a:rPr lang="de-DE" dirty="0" err="1" smtClean="0"/>
              <a:t>points</a:t>
            </a:r>
            <a:r>
              <a:rPr lang="de-DE" dirty="0" smtClean="0"/>
              <a:t> </a:t>
            </a:r>
            <a:r>
              <a:rPr lang="de-DE" dirty="0" err="1" smtClean="0"/>
              <a:t>of</a:t>
            </a:r>
            <a:r>
              <a:rPr lang="de-DE" dirty="0" smtClean="0"/>
              <a:t> </a:t>
            </a:r>
            <a:r>
              <a:rPr lang="de-DE" dirty="0" err="1" smtClean="0"/>
              <a:t>entry</a:t>
            </a:r>
            <a:r>
              <a:rPr lang="de-DE" dirty="0" smtClean="0"/>
              <a:t> </a:t>
            </a:r>
            <a:r>
              <a:rPr lang="de-DE" dirty="0" err="1" smtClean="0"/>
              <a:t>for</a:t>
            </a:r>
            <a:r>
              <a:rPr lang="de-DE" dirty="0" smtClean="0"/>
              <a:t> </a:t>
            </a:r>
            <a:r>
              <a:rPr lang="de-DE" dirty="0" err="1" smtClean="0"/>
              <a:t>action</a:t>
            </a:r>
            <a:r>
              <a:rPr lang="de-DE" dirty="0" smtClean="0"/>
              <a:t>.</a:t>
            </a:r>
          </a:p>
          <a:p>
            <a:endParaRPr lang="de-DE" dirty="0"/>
          </a:p>
          <a:p>
            <a:r>
              <a:rPr lang="de-DE" dirty="0" err="1" smtClean="0"/>
              <a:t>What</a:t>
            </a:r>
            <a:r>
              <a:rPr lang="de-DE" dirty="0" smtClean="0"/>
              <a:t> do </a:t>
            </a:r>
            <a:r>
              <a:rPr lang="de-DE" dirty="0" err="1" smtClean="0"/>
              <a:t>we</a:t>
            </a:r>
            <a:r>
              <a:rPr lang="de-DE" dirty="0" smtClean="0"/>
              <a:t> </a:t>
            </a:r>
            <a:r>
              <a:rPr lang="de-DE" dirty="0" err="1" smtClean="0"/>
              <a:t>know</a:t>
            </a:r>
            <a:r>
              <a:rPr lang="de-DE" dirty="0" smtClean="0"/>
              <a:t> </a:t>
            </a:r>
            <a:r>
              <a:rPr lang="de-DE" dirty="0" err="1" smtClean="0"/>
              <a:t>about</a:t>
            </a:r>
            <a:r>
              <a:rPr lang="de-DE" dirty="0" smtClean="0"/>
              <a:t> </a:t>
            </a:r>
            <a:r>
              <a:rPr lang="de-DE" dirty="0" err="1" smtClean="0"/>
              <a:t>effective</a:t>
            </a:r>
            <a:r>
              <a:rPr lang="de-DE" dirty="0" smtClean="0"/>
              <a:t> </a:t>
            </a:r>
            <a:r>
              <a:rPr lang="de-DE" dirty="0" err="1" smtClean="0"/>
              <a:t>interventions</a:t>
            </a:r>
            <a:r>
              <a:rPr lang="de-DE" dirty="0" smtClean="0"/>
              <a:t>?</a:t>
            </a:r>
          </a:p>
          <a:p>
            <a:endParaRPr lang="de-DE" dirty="0"/>
          </a:p>
          <a:p>
            <a:r>
              <a:rPr lang="de-DE" dirty="0" smtClean="0">
                <a:sym typeface="Wingdings" panose="05000000000000000000" pitchFamily="2" charset="2"/>
              </a:rPr>
              <a:t> Next </a:t>
            </a:r>
            <a:r>
              <a:rPr lang="de-DE" dirty="0" err="1" smtClean="0">
                <a:sym typeface="Wingdings" panose="05000000000000000000" pitchFamily="2" charset="2"/>
              </a:rPr>
              <a:t>slide</a:t>
            </a:r>
            <a:endParaRPr lang="de-DE" dirty="0" smtClean="0"/>
          </a:p>
          <a:p>
            <a:endParaRPr lang="de-DE" dirty="0"/>
          </a:p>
        </p:txBody>
      </p:sp>
      <p:sp>
        <p:nvSpPr>
          <p:cNvPr id="4" name="Foliennummernplatzhalter 3"/>
          <p:cNvSpPr>
            <a:spLocks noGrp="1"/>
          </p:cNvSpPr>
          <p:nvPr>
            <p:ph type="sldNum" sz="quarter" idx="10"/>
          </p:nvPr>
        </p:nvSpPr>
        <p:spPr/>
        <p:txBody>
          <a:bodyPr/>
          <a:lstStyle/>
          <a:p>
            <a:fld id="{D03175A4-93D1-634C-8EA8-40CF2547FFBC}" type="slidenum">
              <a:rPr lang="it-IT" smtClean="0"/>
              <a:t>5</a:t>
            </a:fld>
            <a:endParaRPr lang="it-IT"/>
          </a:p>
        </p:txBody>
      </p:sp>
    </p:spTree>
    <p:extLst>
      <p:ext uri="{BB962C8B-B14F-4D97-AF65-F5344CB8AC3E}">
        <p14:creationId xmlns:p14="http://schemas.microsoft.com/office/powerpoint/2010/main" val="3169663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379413"/>
            <a:ext cx="4965700" cy="3724275"/>
          </a:xfrm>
        </p:spPr>
      </p:sp>
      <p:sp>
        <p:nvSpPr>
          <p:cNvPr id="3" name="Notizenplatzhalter 2"/>
          <p:cNvSpPr>
            <a:spLocks noGrp="1"/>
          </p:cNvSpPr>
          <p:nvPr>
            <p:ph type="body" idx="1"/>
          </p:nvPr>
        </p:nvSpPr>
        <p:spPr>
          <a:xfrm>
            <a:off x="451821" y="4206913"/>
            <a:ext cx="5992009" cy="5454999"/>
          </a:xfrm>
        </p:spPr>
        <p:txBody>
          <a:bodyPr/>
          <a:lstStyle/>
          <a:p>
            <a:r>
              <a:rPr lang="de-DE" dirty="0" err="1" smtClean="0"/>
              <a:t>What</a:t>
            </a:r>
            <a:r>
              <a:rPr lang="de-DE" dirty="0" smtClean="0"/>
              <a:t> do </a:t>
            </a:r>
            <a:r>
              <a:rPr lang="de-DE" dirty="0" err="1" smtClean="0"/>
              <a:t>we</a:t>
            </a:r>
            <a:r>
              <a:rPr lang="de-DE" dirty="0" smtClean="0"/>
              <a:t> </a:t>
            </a:r>
            <a:r>
              <a:rPr lang="de-DE" dirty="0" err="1" smtClean="0"/>
              <a:t>know</a:t>
            </a:r>
            <a:r>
              <a:rPr lang="de-DE" baseline="0" dirty="0" smtClean="0"/>
              <a:t> </a:t>
            </a:r>
            <a:r>
              <a:rPr lang="de-DE" baseline="0" dirty="0" err="1" smtClean="0"/>
              <a:t>about</a:t>
            </a:r>
            <a:r>
              <a:rPr lang="de-DE" baseline="0" dirty="0" smtClean="0"/>
              <a:t> </a:t>
            </a:r>
            <a:r>
              <a:rPr lang="de-DE" baseline="0" dirty="0" err="1" smtClean="0"/>
              <a:t>effective</a:t>
            </a:r>
            <a:r>
              <a:rPr lang="de-DE" baseline="0" dirty="0" smtClean="0"/>
              <a:t> </a:t>
            </a:r>
            <a:r>
              <a:rPr lang="de-DE" baseline="0" dirty="0" err="1" smtClean="0"/>
              <a:t>action</a:t>
            </a:r>
            <a:r>
              <a:rPr lang="de-DE" baseline="0" dirty="0" smtClean="0"/>
              <a:t> </a:t>
            </a:r>
            <a:r>
              <a:rPr lang="de-DE" baseline="0" dirty="0" err="1" smtClean="0"/>
              <a:t>against</a:t>
            </a:r>
            <a:r>
              <a:rPr lang="de-DE" baseline="0" dirty="0" smtClean="0"/>
              <a:t> </a:t>
            </a:r>
            <a:r>
              <a:rPr lang="de-DE" baseline="0" dirty="0" err="1" smtClean="0"/>
              <a:t>these</a:t>
            </a:r>
            <a:r>
              <a:rPr lang="de-DE" baseline="0" dirty="0" smtClean="0"/>
              <a:t> </a:t>
            </a:r>
            <a:r>
              <a:rPr lang="de-DE" baseline="0" dirty="0" err="1" smtClean="0"/>
              <a:t>conditions</a:t>
            </a:r>
            <a:r>
              <a:rPr lang="de-DE" baseline="0" dirty="0" smtClean="0"/>
              <a:t>?</a:t>
            </a:r>
          </a:p>
          <a:p>
            <a:endParaRPr lang="de-DE" baseline="0" dirty="0" smtClean="0"/>
          </a:p>
          <a:p>
            <a:r>
              <a:rPr lang="en-US" dirty="0" smtClean="0"/>
              <a:t>There</a:t>
            </a:r>
            <a:r>
              <a:rPr lang="en-US" baseline="0" dirty="0" smtClean="0"/>
              <a:t> are 2 main strategies: Promoting health and strengthen resilience factors, and second reducing risk factors.</a:t>
            </a:r>
          </a:p>
          <a:p>
            <a:r>
              <a:rPr lang="en-US" baseline="0" dirty="0" smtClean="0">
                <a:sym typeface="Wingdings" panose="05000000000000000000" pitchFamily="2" charset="2"/>
              </a:rPr>
              <a:t>click</a:t>
            </a:r>
            <a:endParaRPr lang="en-US" baseline="0" dirty="0" smtClean="0"/>
          </a:p>
          <a:p>
            <a:r>
              <a:rPr lang="de-DE" dirty="0" smtClean="0"/>
              <a:t>The </a:t>
            </a:r>
            <a:r>
              <a:rPr lang="de-DE" dirty="0" err="1" smtClean="0"/>
              <a:t>effects</a:t>
            </a:r>
            <a:r>
              <a:rPr lang="de-DE" dirty="0" smtClean="0"/>
              <a:t> </a:t>
            </a:r>
            <a:r>
              <a:rPr lang="de-DE" dirty="0" err="1" smtClean="0"/>
              <a:t>of</a:t>
            </a:r>
            <a:r>
              <a:rPr lang="de-DE" dirty="0" smtClean="0"/>
              <a:t> </a:t>
            </a:r>
            <a:r>
              <a:rPr lang="de-DE" dirty="0" err="1" smtClean="0"/>
              <a:t>reducing</a:t>
            </a:r>
            <a:r>
              <a:rPr lang="de-DE" dirty="0" smtClean="0"/>
              <a:t> </a:t>
            </a:r>
            <a:r>
              <a:rPr lang="de-DE" dirty="0" err="1" smtClean="0"/>
              <a:t>particle</a:t>
            </a:r>
            <a:r>
              <a:rPr lang="de-DE" dirty="0" smtClean="0"/>
              <a:t> </a:t>
            </a:r>
            <a:r>
              <a:rPr lang="de-DE" dirty="0" err="1" smtClean="0"/>
              <a:t>pollution</a:t>
            </a:r>
            <a:r>
              <a:rPr lang="de-DE" dirty="0" smtClean="0"/>
              <a:t> </a:t>
            </a:r>
            <a:r>
              <a:rPr lang="de-DE" dirty="0" err="1" smtClean="0"/>
              <a:t>and</a:t>
            </a:r>
            <a:r>
              <a:rPr lang="de-DE" dirty="0" smtClean="0"/>
              <a:t> </a:t>
            </a:r>
            <a:r>
              <a:rPr lang="de-DE" dirty="0" err="1" smtClean="0"/>
              <a:t>realizing</a:t>
            </a:r>
            <a:r>
              <a:rPr lang="de-DE" dirty="0" smtClean="0"/>
              <a:t> </a:t>
            </a:r>
            <a:r>
              <a:rPr lang="de-DE" dirty="0" err="1" smtClean="0"/>
              <a:t>traffic</a:t>
            </a:r>
            <a:r>
              <a:rPr lang="de-DE" dirty="0" smtClean="0"/>
              <a:t> </a:t>
            </a:r>
            <a:r>
              <a:rPr lang="de-DE" dirty="0" err="1" smtClean="0"/>
              <a:t>safety</a:t>
            </a:r>
            <a:r>
              <a:rPr lang="de-DE" dirty="0" smtClean="0"/>
              <a:t> </a:t>
            </a:r>
            <a:r>
              <a:rPr lang="de-DE" dirty="0" err="1" smtClean="0"/>
              <a:t>measures</a:t>
            </a:r>
            <a:r>
              <a:rPr lang="de-DE" dirty="0" smtClean="0"/>
              <a:t> </a:t>
            </a:r>
            <a:r>
              <a:rPr lang="de-DE" dirty="0" err="1" smtClean="0"/>
              <a:t>are</a:t>
            </a:r>
            <a:r>
              <a:rPr lang="de-DE" dirty="0" smtClean="0"/>
              <a:t> </a:t>
            </a:r>
            <a:r>
              <a:rPr lang="de-DE" dirty="0" err="1" smtClean="0"/>
              <a:t>clear</a:t>
            </a:r>
            <a:r>
              <a:rPr lang="de-DE" dirty="0" smtClean="0"/>
              <a:t>.</a:t>
            </a:r>
          </a:p>
          <a:p>
            <a:endParaRPr lang="en-US" dirty="0" smtClean="0"/>
          </a:p>
          <a:p>
            <a:pPr marL="171450" indent="-171450">
              <a:buFont typeface="Wingdings"/>
              <a:buChar char="à"/>
            </a:pPr>
            <a:r>
              <a:rPr lang="en-US" dirty="0" smtClean="0">
                <a:sym typeface="Wingdings" panose="05000000000000000000" pitchFamily="2" charset="2"/>
              </a:rPr>
              <a:t>Click</a:t>
            </a:r>
          </a:p>
          <a:p>
            <a:pPr marL="0" indent="0">
              <a:buFont typeface="Wingdings"/>
              <a:buNone/>
            </a:pPr>
            <a:endParaRPr lang="en-US" dirty="0"/>
          </a:p>
          <a:p>
            <a:r>
              <a:rPr lang="en-US" dirty="0" smtClean="0"/>
              <a:t>What can be found for example, is that concepts like </a:t>
            </a:r>
            <a:r>
              <a:rPr lang="de-DE" dirty="0" err="1" smtClean="0"/>
              <a:t>walkability</a:t>
            </a:r>
            <a:r>
              <a:rPr lang="de-DE" dirty="0" smtClean="0"/>
              <a:t> </a:t>
            </a:r>
            <a:r>
              <a:rPr lang="de-DE" dirty="0" err="1" smtClean="0"/>
              <a:t>or</a:t>
            </a:r>
            <a:r>
              <a:rPr lang="de-DE" dirty="0" smtClean="0"/>
              <a:t> </a:t>
            </a:r>
            <a:r>
              <a:rPr lang="de-DE" dirty="0" err="1" smtClean="0"/>
              <a:t>green</a:t>
            </a:r>
            <a:r>
              <a:rPr lang="de-DE" dirty="0" smtClean="0"/>
              <a:t> </a:t>
            </a:r>
            <a:r>
              <a:rPr lang="de-DE" dirty="0" err="1" smtClean="0"/>
              <a:t>environments</a:t>
            </a:r>
            <a:r>
              <a:rPr lang="de-DE" dirty="0" smtClean="0"/>
              <a:t> </a:t>
            </a:r>
            <a:r>
              <a:rPr lang="de-DE" dirty="0" err="1" smtClean="0"/>
              <a:t>have</a:t>
            </a:r>
            <a:r>
              <a:rPr lang="de-DE" dirty="0" smtClean="0"/>
              <a:t> positive </a:t>
            </a:r>
            <a:r>
              <a:rPr lang="de-DE" dirty="0" err="1" smtClean="0"/>
              <a:t>effects</a:t>
            </a:r>
            <a:r>
              <a:rPr lang="de-DE" dirty="0" smtClean="0"/>
              <a:t> on </a:t>
            </a:r>
            <a:r>
              <a:rPr lang="de-DE" dirty="0" err="1" smtClean="0"/>
              <a:t>physical</a:t>
            </a:r>
            <a:r>
              <a:rPr lang="de-DE" dirty="0" smtClean="0"/>
              <a:t> </a:t>
            </a:r>
            <a:r>
              <a:rPr lang="de-DE" dirty="0" err="1" smtClean="0"/>
              <a:t>activity</a:t>
            </a:r>
            <a:r>
              <a:rPr lang="de-DE" dirty="0" smtClean="0"/>
              <a:t>.  </a:t>
            </a:r>
            <a:r>
              <a:rPr lang="de-DE" dirty="0" err="1" smtClean="0"/>
              <a:t>Neighbourhood</a:t>
            </a:r>
            <a:r>
              <a:rPr lang="de-DE" dirty="0" smtClean="0"/>
              <a:t> </a:t>
            </a:r>
            <a:r>
              <a:rPr lang="de-DE" dirty="0" err="1" smtClean="0"/>
              <a:t>frameworks</a:t>
            </a:r>
            <a:r>
              <a:rPr lang="de-DE" dirty="0" smtClean="0"/>
              <a:t> </a:t>
            </a:r>
            <a:r>
              <a:rPr lang="de-DE" dirty="0" err="1" smtClean="0"/>
              <a:t>including</a:t>
            </a:r>
            <a:r>
              <a:rPr lang="de-DE" dirty="0" smtClean="0"/>
              <a:t> urban </a:t>
            </a:r>
            <a:r>
              <a:rPr lang="de-DE" dirty="0" err="1" smtClean="0"/>
              <a:t>gardening</a:t>
            </a:r>
            <a:r>
              <a:rPr lang="de-DE" dirty="0" smtClean="0"/>
              <a:t> </a:t>
            </a:r>
            <a:r>
              <a:rPr lang="de-DE" dirty="0" err="1" smtClean="0"/>
              <a:t>contribute</a:t>
            </a:r>
            <a:r>
              <a:rPr lang="de-DE" dirty="0" smtClean="0"/>
              <a:t> </a:t>
            </a:r>
            <a:r>
              <a:rPr lang="de-DE" dirty="0" err="1" smtClean="0"/>
              <a:t>to</a:t>
            </a:r>
            <a:r>
              <a:rPr lang="de-DE" dirty="0" smtClean="0"/>
              <a:t> a </a:t>
            </a:r>
            <a:r>
              <a:rPr lang="de-DE" dirty="0" err="1" smtClean="0"/>
              <a:t>better</a:t>
            </a:r>
            <a:r>
              <a:rPr lang="de-DE" dirty="0" smtClean="0"/>
              <a:t> </a:t>
            </a:r>
            <a:r>
              <a:rPr lang="de-DE" dirty="0" err="1" smtClean="0"/>
              <a:t>degree</a:t>
            </a:r>
            <a:r>
              <a:rPr lang="de-DE" dirty="0" smtClean="0"/>
              <a:t> </a:t>
            </a:r>
            <a:r>
              <a:rPr lang="de-DE" dirty="0" err="1" smtClean="0"/>
              <a:t>of</a:t>
            </a:r>
            <a:r>
              <a:rPr lang="de-DE" dirty="0" smtClean="0"/>
              <a:t> </a:t>
            </a:r>
            <a:r>
              <a:rPr lang="de-DE" dirty="0" err="1" smtClean="0"/>
              <a:t>social</a:t>
            </a:r>
            <a:r>
              <a:rPr lang="de-DE" dirty="0" smtClean="0"/>
              <a:t> </a:t>
            </a:r>
            <a:r>
              <a:rPr lang="de-DE" dirty="0" err="1" smtClean="0"/>
              <a:t>cohesion</a:t>
            </a:r>
            <a:r>
              <a:rPr lang="de-DE" dirty="0" smtClean="0"/>
              <a:t>. </a:t>
            </a:r>
            <a:r>
              <a:rPr lang="de-DE" dirty="0" err="1" smtClean="0"/>
              <a:t>Health</a:t>
            </a:r>
            <a:r>
              <a:rPr lang="de-DE" dirty="0" smtClean="0"/>
              <a:t> </a:t>
            </a:r>
            <a:r>
              <a:rPr lang="de-DE" dirty="0" err="1"/>
              <a:t>policies</a:t>
            </a:r>
            <a:r>
              <a:rPr lang="de-DE" dirty="0"/>
              <a:t> in </a:t>
            </a:r>
            <a:r>
              <a:rPr lang="de-DE" dirty="0" err="1"/>
              <a:t>settings</a:t>
            </a:r>
            <a:r>
              <a:rPr lang="de-DE" dirty="0"/>
              <a:t>, like </a:t>
            </a:r>
            <a:r>
              <a:rPr lang="de-DE" dirty="0" err="1"/>
              <a:t>schools</a:t>
            </a:r>
            <a:r>
              <a:rPr lang="de-DE" dirty="0"/>
              <a:t>, </a:t>
            </a:r>
            <a:r>
              <a:rPr lang="de-DE" dirty="0" err="1"/>
              <a:t>youth</a:t>
            </a:r>
            <a:r>
              <a:rPr lang="de-DE" dirty="0"/>
              <a:t> </a:t>
            </a:r>
            <a:r>
              <a:rPr lang="de-DE" dirty="0" err="1"/>
              <a:t>clubs</a:t>
            </a:r>
            <a:r>
              <a:rPr lang="de-DE" dirty="0"/>
              <a:t>, </a:t>
            </a:r>
            <a:r>
              <a:rPr lang="de-DE" dirty="0" err="1"/>
              <a:t>kindergardens</a:t>
            </a:r>
            <a:r>
              <a:rPr lang="de-DE" dirty="0"/>
              <a:t>, </a:t>
            </a:r>
            <a:r>
              <a:rPr lang="de-DE" dirty="0" err="1"/>
              <a:t>nursing</a:t>
            </a:r>
            <a:r>
              <a:rPr lang="de-DE" dirty="0"/>
              <a:t> </a:t>
            </a:r>
            <a:r>
              <a:rPr lang="de-DE" dirty="0" err="1" smtClean="0"/>
              <a:t>homes</a:t>
            </a:r>
            <a:r>
              <a:rPr lang="de-DE" dirty="0" smtClean="0"/>
              <a:t>, </a:t>
            </a:r>
            <a:r>
              <a:rPr lang="de-DE" dirty="0" err="1" smtClean="0"/>
              <a:t>especially</a:t>
            </a:r>
            <a:r>
              <a:rPr lang="de-DE" dirty="0" smtClean="0"/>
              <a:t> in </a:t>
            </a:r>
            <a:r>
              <a:rPr lang="de-DE" dirty="0" err="1" smtClean="0"/>
              <a:t>deprived</a:t>
            </a:r>
            <a:r>
              <a:rPr lang="de-DE" dirty="0" smtClean="0"/>
              <a:t> </a:t>
            </a:r>
            <a:r>
              <a:rPr lang="de-DE" dirty="0" err="1" smtClean="0"/>
              <a:t>areas</a:t>
            </a:r>
            <a:r>
              <a:rPr lang="de-DE" dirty="0" smtClean="0"/>
              <a:t>, </a:t>
            </a:r>
            <a:r>
              <a:rPr lang="de-DE" dirty="0" err="1"/>
              <a:t>c</a:t>
            </a:r>
            <a:r>
              <a:rPr lang="de-DE" dirty="0" err="1" smtClean="0"/>
              <a:t>ontribute</a:t>
            </a:r>
            <a:r>
              <a:rPr lang="de-DE" dirty="0" smtClean="0"/>
              <a:t> </a:t>
            </a:r>
            <a:r>
              <a:rPr lang="de-DE" dirty="0" err="1" smtClean="0"/>
              <a:t>to</a:t>
            </a:r>
            <a:r>
              <a:rPr lang="de-DE" dirty="0" smtClean="0"/>
              <a:t> </a:t>
            </a:r>
            <a:r>
              <a:rPr lang="de-DE" dirty="0" err="1" smtClean="0"/>
              <a:t>make</a:t>
            </a:r>
            <a:r>
              <a:rPr lang="de-DE" dirty="0" smtClean="0"/>
              <a:t> </a:t>
            </a:r>
            <a:r>
              <a:rPr lang="de-DE" dirty="0" err="1" smtClean="0"/>
              <a:t>the</a:t>
            </a:r>
            <a:r>
              <a:rPr lang="de-DE" dirty="0" smtClean="0"/>
              <a:t> </a:t>
            </a:r>
            <a:r>
              <a:rPr lang="de-DE" dirty="0" err="1" smtClean="0"/>
              <a:t>healthier</a:t>
            </a:r>
            <a:r>
              <a:rPr lang="de-DE" dirty="0" smtClean="0"/>
              <a:t> </a:t>
            </a:r>
            <a:r>
              <a:rPr lang="de-DE" dirty="0" err="1" smtClean="0"/>
              <a:t>choice</a:t>
            </a:r>
            <a:r>
              <a:rPr lang="de-DE" dirty="0" smtClean="0"/>
              <a:t> </a:t>
            </a:r>
            <a:r>
              <a:rPr lang="de-DE" dirty="0" err="1" smtClean="0"/>
              <a:t>the</a:t>
            </a:r>
            <a:r>
              <a:rPr lang="de-DE" dirty="0" smtClean="0"/>
              <a:t> </a:t>
            </a:r>
            <a:r>
              <a:rPr lang="de-DE" dirty="0" err="1" smtClean="0"/>
              <a:t>easier</a:t>
            </a:r>
            <a:r>
              <a:rPr lang="de-DE" dirty="0" smtClean="0"/>
              <a:t> </a:t>
            </a:r>
            <a:r>
              <a:rPr lang="de-DE" dirty="0" err="1" smtClean="0"/>
              <a:t>choice</a:t>
            </a:r>
            <a:r>
              <a:rPr lang="de-DE" dirty="0" smtClean="0"/>
              <a:t>. </a:t>
            </a:r>
          </a:p>
          <a:p>
            <a:endParaRPr lang="de-DE" dirty="0"/>
          </a:p>
          <a:p>
            <a:r>
              <a:rPr lang="de-DE" dirty="0" smtClean="0">
                <a:sym typeface="Wingdings" panose="05000000000000000000" pitchFamily="2" charset="2"/>
              </a:rPr>
              <a:t> Click</a:t>
            </a:r>
            <a:endParaRPr lang="de-DE" dirty="0" smtClean="0"/>
          </a:p>
          <a:p>
            <a:endParaRPr lang="de-DE" dirty="0"/>
          </a:p>
          <a:p>
            <a:r>
              <a:rPr lang="de-DE" dirty="0" smtClean="0"/>
              <a:t>But </a:t>
            </a:r>
            <a:r>
              <a:rPr lang="de-DE" dirty="0" err="1" smtClean="0"/>
              <a:t>there</a:t>
            </a:r>
            <a:r>
              <a:rPr lang="de-DE" dirty="0" smtClean="0"/>
              <a:t> </a:t>
            </a:r>
            <a:r>
              <a:rPr lang="de-DE" dirty="0" err="1" smtClean="0"/>
              <a:t>is</a:t>
            </a:r>
            <a:r>
              <a:rPr lang="de-DE" dirty="0" smtClean="0"/>
              <a:t> </a:t>
            </a:r>
            <a:r>
              <a:rPr lang="de-DE" dirty="0" err="1" smtClean="0"/>
              <a:t>one</a:t>
            </a:r>
            <a:r>
              <a:rPr lang="de-DE" dirty="0" smtClean="0"/>
              <a:t> </a:t>
            </a:r>
            <a:r>
              <a:rPr lang="de-DE" dirty="0" err="1" smtClean="0"/>
              <a:t>important</a:t>
            </a:r>
            <a:r>
              <a:rPr lang="de-DE" dirty="0" smtClean="0"/>
              <a:t> </a:t>
            </a:r>
            <a:r>
              <a:rPr lang="de-DE" dirty="0" err="1" smtClean="0"/>
              <a:t>to</a:t>
            </a:r>
            <a:r>
              <a:rPr lang="de-DE" baseline="0" dirty="0" smtClean="0"/>
              <a:t> do </a:t>
            </a:r>
            <a:r>
              <a:rPr lang="de-DE" baseline="0" dirty="0" err="1" smtClean="0"/>
              <a:t>that</a:t>
            </a:r>
            <a:r>
              <a:rPr lang="de-DE" baseline="0" dirty="0" smtClean="0"/>
              <a:t> </a:t>
            </a:r>
            <a:r>
              <a:rPr lang="de-DE" baseline="0" dirty="0" err="1" smtClean="0"/>
              <a:t>frames</a:t>
            </a:r>
            <a:r>
              <a:rPr lang="de-DE" baseline="0" dirty="0" smtClean="0"/>
              <a:t> all </a:t>
            </a:r>
            <a:r>
              <a:rPr lang="de-DE" baseline="0" dirty="0" err="1" smtClean="0"/>
              <a:t>these</a:t>
            </a:r>
            <a:r>
              <a:rPr lang="de-DE" baseline="0" dirty="0" smtClean="0"/>
              <a:t> </a:t>
            </a:r>
            <a:r>
              <a:rPr lang="de-DE" baseline="0" dirty="0" err="1" smtClean="0"/>
              <a:t>activities</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 </a:t>
            </a:r>
            <a:r>
              <a:rPr lang="de-DE" baseline="0" dirty="0" err="1" smtClean="0"/>
              <a:t>need</a:t>
            </a:r>
            <a:r>
              <a:rPr lang="de-DE" baseline="0" dirty="0" smtClean="0"/>
              <a:t> </a:t>
            </a:r>
            <a:r>
              <a:rPr lang="de-DE" baseline="0" dirty="0" err="1" smtClean="0"/>
              <a:t>for</a:t>
            </a:r>
            <a:r>
              <a:rPr lang="de-DE" baseline="0" dirty="0" smtClean="0"/>
              <a:t> an </a:t>
            </a:r>
            <a:r>
              <a:rPr lang="de-DE" dirty="0" err="1" smtClean="0"/>
              <a:t>overall</a:t>
            </a:r>
            <a:r>
              <a:rPr lang="de-DE" dirty="0" smtClean="0"/>
              <a:t> </a:t>
            </a:r>
            <a:r>
              <a:rPr lang="de-DE" dirty="0" err="1" smtClean="0"/>
              <a:t>municipal</a:t>
            </a:r>
            <a:r>
              <a:rPr lang="de-DE" dirty="0" smtClean="0"/>
              <a:t> </a:t>
            </a:r>
            <a:r>
              <a:rPr lang="de-DE" dirty="0" err="1" smtClean="0"/>
              <a:t>strategy</a:t>
            </a:r>
            <a:r>
              <a:rPr lang="de-DE" dirty="0" smtClean="0"/>
              <a:t> </a:t>
            </a:r>
            <a:r>
              <a:rPr lang="de-DE" dirty="0" err="1" smtClean="0"/>
              <a:t>and</a:t>
            </a:r>
            <a:r>
              <a:rPr lang="de-DE" dirty="0" smtClean="0"/>
              <a:t> </a:t>
            </a:r>
            <a:r>
              <a:rPr lang="de-DE" baseline="0" dirty="0" smtClean="0"/>
              <a:t>urban </a:t>
            </a:r>
            <a:r>
              <a:rPr lang="de-DE" baseline="0" dirty="0" err="1" smtClean="0"/>
              <a:t>planning</a:t>
            </a:r>
            <a:r>
              <a:rPr lang="de-DE" baseline="0" dirty="0" smtClean="0"/>
              <a:t> </a:t>
            </a:r>
            <a:r>
              <a:rPr lang="de-DE" baseline="0" dirty="0" err="1" smtClean="0"/>
              <a:t>and</a:t>
            </a:r>
            <a:r>
              <a:rPr lang="de-DE" baseline="0" dirty="0" smtClean="0"/>
              <a:t> </a:t>
            </a:r>
            <a:r>
              <a:rPr lang="de-DE" baseline="0" dirty="0" err="1" smtClean="0"/>
              <a:t>development</a:t>
            </a:r>
            <a:r>
              <a:rPr lang="de-DE" baseline="0" dirty="0" smtClean="0"/>
              <a:t>. </a:t>
            </a:r>
            <a:r>
              <a:rPr lang="en-US" dirty="0" smtClean="0"/>
              <a:t>Inter-sectoral </a:t>
            </a:r>
            <a:r>
              <a:rPr lang="en-US" dirty="0" smtClean="0"/>
              <a:t>cooperation and </a:t>
            </a:r>
            <a:r>
              <a:rPr lang="en-US" dirty="0"/>
              <a:t>the promotion of capacity building play a central role in the creation of healthy living </a:t>
            </a:r>
            <a:r>
              <a:rPr lang="en-US" dirty="0" smtClean="0"/>
              <a:t>environments. </a:t>
            </a:r>
            <a:r>
              <a:rPr lang="en-US" dirty="0"/>
              <a:t>Examples of urban development projects that promote the health of their residents </a:t>
            </a:r>
            <a:r>
              <a:rPr lang="en-US" dirty="0" smtClean="0"/>
              <a:t>is Age-Friendly Cities, </a:t>
            </a:r>
            <a:r>
              <a:rPr lang="en-US" b="1" dirty="0"/>
              <a:t>child-friendly </a:t>
            </a:r>
            <a:r>
              <a:rPr lang="en-US" b="1" dirty="0" smtClean="0"/>
              <a:t>Cities</a:t>
            </a:r>
            <a:r>
              <a:rPr lang="en-US" dirty="0" smtClean="0"/>
              <a:t>  or the </a:t>
            </a:r>
            <a:r>
              <a:rPr lang="en-US" dirty="0"/>
              <a:t>design of a "</a:t>
            </a:r>
            <a:r>
              <a:rPr lang="en-US" b="1" dirty="0"/>
              <a:t>Women-Work-City"</a:t>
            </a:r>
            <a:r>
              <a:rPr lang="en-US" dirty="0"/>
              <a:t> housing complex to better support the daily living conditions of </a:t>
            </a:r>
            <a:r>
              <a:rPr lang="en-US" dirty="0" smtClean="0"/>
              <a:t>women. Health </a:t>
            </a:r>
            <a:r>
              <a:rPr lang="en-US" dirty="0"/>
              <a:t>inequalities </a:t>
            </a:r>
            <a:r>
              <a:rPr lang="en-US" dirty="0" smtClean="0"/>
              <a:t>are reduced through </a:t>
            </a:r>
            <a:r>
              <a:rPr lang="en-US" dirty="0"/>
              <a:t>city administration and planning, including investment in active traffic, environmental and regulatory </a:t>
            </a:r>
            <a:r>
              <a:rPr lang="en-US" dirty="0" smtClean="0"/>
              <a:t>controls.</a:t>
            </a:r>
            <a:r>
              <a:rPr lang="de-DE" dirty="0" smtClean="0"/>
              <a:t>  </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D03175A4-93D1-634C-8EA8-40CF2547FFBC}" type="slidenum">
              <a:rPr lang="it-IT" smtClean="0"/>
              <a:t>6</a:t>
            </a:fld>
            <a:endParaRPr lang="it-IT"/>
          </a:p>
        </p:txBody>
      </p:sp>
    </p:spTree>
    <p:extLst>
      <p:ext uri="{BB962C8B-B14F-4D97-AF65-F5344CB8AC3E}">
        <p14:creationId xmlns:p14="http://schemas.microsoft.com/office/powerpoint/2010/main" val="177762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So, the focus of Work package 6 will be on the municipal level. As you can see here in the figure, many municipal services and activities influence the determinants of health. </a:t>
            </a:r>
          </a:p>
          <a:p>
            <a:endParaRPr lang="en-US" dirty="0"/>
          </a:p>
          <a:p>
            <a:r>
              <a:rPr lang="en-US" dirty="0" smtClean="0"/>
              <a:t>A </a:t>
            </a:r>
            <a:r>
              <a:rPr lang="en-US" dirty="0"/>
              <a:t>municipality as umbrella setting with the aim to reduce health inequalities has to apply an equity lens in its urban planning and development measures, and in its health promotion activities. </a:t>
            </a:r>
            <a:endParaRPr lang="en-US" dirty="0" smtClean="0"/>
          </a:p>
          <a:p>
            <a:r>
              <a:rPr lang="en-US" dirty="0" smtClean="0"/>
              <a:t>The local conditions and needs have to be analyzed. A </a:t>
            </a:r>
            <a:r>
              <a:rPr lang="en-US" dirty="0"/>
              <a:t>local health and equity in all policies approach needs to be pursued. Sometimes it is necessary to focus on specific vulnerable population groups. In any case the determinants of health inequalities have to be addressed. </a:t>
            </a:r>
          </a:p>
          <a:p>
            <a:endParaRPr lang="en-US" dirty="0"/>
          </a:p>
          <a:p>
            <a:r>
              <a:rPr lang="it-IT" dirty="0"/>
              <a:t>The Policy Framework for Action </a:t>
            </a:r>
            <a:r>
              <a:rPr lang="it-IT" dirty="0" err="1"/>
              <a:t>that</a:t>
            </a:r>
            <a:r>
              <a:rPr lang="it-IT" dirty="0"/>
              <a:t> </a:t>
            </a:r>
            <a:r>
              <a:rPr lang="it-IT" dirty="0" err="1"/>
              <a:t>we</a:t>
            </a:r>
            <a:r>
              <a:rPr lang="it-IT" dirty="0"/>
              <a:t> are </a:t>
            </a:r>
            <a:r>
              <a:rPr lang="it-IT" dirty="0" err="1"/>
              <a:t>developing</a:t>
            </a:r>
            <a:r>
              <a:rPr lang="it-IT" dirty="0"/>
              <a:t> </a:t>
            </a:r>
            <a:r>
              <a:rPr lang="it-IT" dirty="0" err="1"/>
              <a:t>at</a:t>
            </a:r>
            <a:r>
              <a:rPr lang="it-IT" dirty="0"/>
              <a:t> the moment </a:t>
            </a:r>
            <a:r>
              <a:rPr lang="it-IT" dirty="0" err="1"/>
              <a:t>is</a:t>
            </a:r>
            <a:r>
              <a:rPr lang="it-IT" dirty="0"/>
              <a:t> </a:t>
            </a:r>
            <a:r>
              <a:rPr lang="it-IT" dirty="0" err="1"/>
              <a:t>supposed</a:t>
            </a:r>
            <a:r>
              <a:rPr lang="it-IT" dirty="0"/>
              <a:t> to </a:t>
            </a:r>
            <a:r>
              <a:rPr lang="it-IT" dirty="0" err="1"/>
              <a:t>describe</a:t>
            </a:r>
            <a:r>
              <a:rPr lang="it-IT" dirty="0"/>
              <a:t> </a:t>
            </a:r>
            <a:r>
              <a:rPr lang="it-IT" dirty="0" err="1"/>
              <a:t>what</a:t>
            </a:r>
            <a:r>
              <a:rPr lang="it-IT" dirty="0"/>
              <a:t> </a:t>
            </a:r>
            <a:r>
              <a:rPr lang="it-IT" dirty="0" err="1"/>
              <a:t>should</a:t>
            </a:r>
            <a:r>
              <a:rPr lang="it-IT" dirty="0"/>
              <a:t> be </a:t>
            </a:r>
            <a:r>
              <a:rPr lang="it-IT" dirty="0" err="1"/>
              <a:t>done</a:t>
            </a:r>
            <a:r>
              <a:rPr lang="it-IT" dirty="0"/>
              <a:t> to create </a:t>
            </a:r>
            <a:r>
              <a:rPr lang="it-IT" dirty="0" err="1" smtClean="0"/>
              <a:t>these</a:t>
            </a:r>
            <a:r>
              <a:rPr lang="it-IT" dirty="0" smtClean="0"/>
              <a:t> </a:t>
            </a:r>
            <a:r>
              <a:rPr lang="it-IT" dirty="0" err="1" smtClean="0"/>
              <a:t>healthy</a:t>
            </a:r>
            <a:r>
              <a:rPr lang="it-IT" dirty="0" smtClean="0"/>
              <a:t> </a:t>
            </a:r>
            <a:r>
              <a:rPr lang="it-IT" dirty="0"/>
              <a:t>living </a:t>
            </a:r>
            <a:r>
              <a:rPr lang="it-IT" dirty="0" err="1" smtClean="0"/>
              <a:t>environments</a:t>
            </a:r>
            <a:r>
              <a:rPr lang="it-IT" dirty="0" smtClean="0"/>
              <a:t> in </a:t>
            </a:r>
            <a:r>
              <a:rPr lang="it-IT" dirty="0" err="1" smtClean="0"/>
              <a:t>this</a:t>
            </a:r>
            <a:r>
              <a:rPr lang="it-IT" dirty="0" smtClean="0"/>
              <a:t> </a:t>
            </a:r>
            <a:r>
              <a:rPr lang="it-IT" dirty="0" err="1" smtClean="0"/>
              <a:t>understanding</a:t>
            </a:r>
            <a:r>
              <a:rPr lang="it-IT" dirty="0" smtClean="0"/>
              <a:t>.</a:t>
            </a:r>
          </a:p>
          <a:p>
            <a:endParaRPr lang="it-IT" dirty="0"/>
          </a:p>
          <a:p>
            <a:r>
              <a:rPr lang="it-IT" dirty="0" err="1" smtClean="0"/>
              <a:t>One</a:t>
            </a:r>
            <a:r>
              <a:rPr lang="it-IT" dirty="0" smtClean="0"/>
              <a:t> of the </a:t>
            </a:r>
            <a:r>
              <a:rPr lang="it-IT" dirty="0" err="1" smtClean="0"/>
              <a:t>key</a:t>
            </a:r>
            <a:r>
              <a:rPr lang="it-IT" dirty="0" smtClean="0"/>
              <a:t> </a:t>
            </a:r>
            <a:r>
              <a:rPr lang="it-IT" dirty="0" err="1" smtClean="0"/>
              <a:t>words</a:t>
            </a:r>
            <a:r>
              <a:rPr lang="it-IT" dirty="0" smtClean="0"/>
              <a:t> </a:t>
            </a:r>
            <a:r>
              <a:rPr lang="it-IT" dirty="0" err="1" smtClean="0"/>
              <a:t>here</a:t>
            </a:r>
            <a:r>
              <a:rPr lang="it-IT" dirty="0" smtClean="0"/>
              <a:t> are </a:t>
            </a:r>
            <a:r>
              <a:rPr lang="it-IT" dirty="0" err="1"/>
              <a:t>p</a:t>
            </a:r>
            <a:r>
              <a:rPr lang="it-IT" dirty="0" err="1" smtClean="0"/>
              <a:t>articipatory</a:t>
            </a:r>
            <a:r>
              <a:rPr lang="it-IT" dirty="0" smtClean="0"/>
              <a:t> </a:t>
            </a:r>
            <a:r>
              <a:rPr lang="it-IT" dirty="0" err="1" smtClean="0"/>
              <a:t>governance</a:t>
            </a:r>
            <a:r>
              <a:rPr lang="it-IT" dirty="0" smtClean="0"/>
              <a:t>, </a:t>
            </a:r>
            <a:r>
              <a:rPr lang="it-IT" dirty="0" err="1" smtClean="0"/>
              <a:t>partnerships</a:t>
            </a:r>
            <a:r>
              <a:rPr lang="it-IT" dirty="0" smtClean="0"/>
              <a:t> and networking, </a:t>
            </a:r>
            <a:r>
              <a:rPr lang="it-IT" dirty="0" err="1" smtClean="0"/>
              <a:t>integrated</a:t>
            </a:r>
            <a:r>
              <a:rPr lang="it-IT" dirty="0" smtClean="0"/>
              <a:t> </a:t>
            </a:r>
            <a:r>
              <a:rPr lang="it-IT" dirty="0" err="1" smtClean="0"/>
              <a:t>approaches</a:t>
            </a:r>
            <a:r>
              <a:rPr lang="it-IT" dirty="0" smtClean="0"/>
              <a:t> and </a:t>
            </a:r>
            <a:r>
              <a:rPr lang="it-IT" dirty="0" err="1" smtClean="0"/>
              <a:t>strategies</a:t>
            </a:r>
            <a:r>
              <a:rPr lang="it-IT" dirty="0" smtClean="0"/>
              <a:t>.</a:t>
            </a:r>
          </a:p>
          <a:p>
            <a:endParaRPr lang="it-IT" dirty="0"/>
          </a:p>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7</a:t>
            </a:fld>
            <a:endParaRPr lang="it-IT"/>
          </a:p>
        </p:txBody>
      </p:sp>
    </p:spTree>
    <p:extLst>
      <p:ext uri="{BB962C8B-B14F-4D97-AF65-F5344CB8AC3E}">
        <p14:creationId xmlns:p14="http://schemas.microsoft.com/office/powerpoint/2010/main" val="293928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a:t>
            </a:r>
            <a:r>
              <a:rPr lang="it-IT" baseline="0" dirty="0" smtClean="0"/>
              <a:t> </a:t>
            </a:r>
            <a:r>
              <a:rPr lang="it-IT" baseline="0" dirty="0" err="1" smtClean="0"/>
              <a:t>this</a:t>
            </a:r>
            <a:r>
              <a:rPr lang="it-IT" baseline="0" dirty="0" smtClean="0"/>
              <a:t> </a:t>
            </a:r>
            <a:r>
              <a:rPr lang="it-IT" baseline="0" dirty="0" err="1" smtClean="0"/>
              <a:t>is</a:t>
            </a:r>
            <a:r>
              <a:rPr lang="it-IT" baseline="0" dirty="0" smtClean="0"/>
              <a:t> </a:t>
            </a:r>
            <a:r>
              <a:rPr lang="it-IT" baseline="0" dirty="0" err="1" smtClean="0"/>
              <a:t>our</a:t>
            </a:r>
            <a:r>
              <a:rPr lang="it-IT" baseline="0" dirty="0" smtClean="0"/>
              <a:t> </a:t>
            </a:r>
            <a:r>
              <a:rPr lang="it-IT" baseline="0" dirty="0" err="1" smtClean="0"/>
              <a:t>basis</a:t>
            </a:r>
            <a:r>
              <a:rPr lang="it-IT" baseline="0" dirty="0" smtClean="0"/>
              <a:t> for Work package 6 and </a:t>
            </a:r>
            <a:r>
              <a:rPr lang="it-IT" baseline="0" dirty="0" err="1" smtClean="0"/>
              <a:t>these</a:t>
            </a:r>
            <a:r>
              <a:rPr lang="it-IT" baseline="0" dirty="0" smtClean="0"/>
              <a:t> are </a:t>
            </a:r>
            <a:r>
              <a:rPr lang="it-IT" baseline="0" dirty="0" err="1" smtClean="0"/>
              <a:t>our</a:t>
            </a:r>
            <a:r>
              <a:rPr lang="it-IT" baseline="0" dirty="0" smtClean="0"/>
              <a:t> </a:t>
            </a:r>
            <a:r>
              <a:rPr lang="it-IT" baseline="0" dirty="0" err="1" smtClean="0"/>
              <a:t>objectives</a:t>
            </a:r>
            <a:r>
              <a:rPr lang="it-IT" baseline="0" dirty="0" smtClean="0"/>
              <a:t> </a:t>
            </a:r>
            <a:r>
              <a:rPr lang="it-IT" baseline="0" dirty="0" err="1" smtClean="0"/>
              <a:t>according</a:t>
            </a:r>
            <a:r>
              <a:rPr lang="it-IT" baseline="0" dirty="0" smtClean="0"/>
              <a:t> to the </a:t>
            </a:r>
            <a:r>
              <a:rPr lang="it-IT" baseline="0" dirty="0" err="1" smtClean="0"/>
              <a:t>theoretical</a:t>
            </a:r>
            <a:r>
              <a:rPr lang="it-IT" baseline="0" dirty="0" smtClean="0"/>
              <a:t> </a:t>
            </a:r>
            <a:r>
              <a:rPr lang="it-IT" baseline="0" dirty="0" err="1" smtClean="0"/>
              <a:t>framework</a:t>
            </a:r>
            <a:r>
              <a:rPr lang="it-IT" baseline="0" dirty="0" smtClean="0"/>
              <a:t> </a:t>
            </a:r>
            <a:r>
              <a:rPr lang="it-IT" baseline="0" dirty="0" err="1" smtClean="0"/>
              <a:t>I’ve</a:t>
            </a:r>
            <a:r>
              <a:rPr lang="it-IT" baseline="0" dirty="0" smtClean="0"/>
              <a:t> just </a:t>
            </a:r>
            <a:r>
              <a:rPr lang="it-IT" baseline="0" dirty="0" err="1" smtClean="0"/>
              <a:t>presented</a:t>
            </a:r>
            <a:r>
              <a:rPr lang="it-IT" baseline="0" dirty="0" smtClean="0"/>
              <a:t>.</a:t>
            </a:r>
          </a:p>
          <a:p>
            <a:endParaRPr lang="it-IT" baseline="0" dirty="0" smtClean="0"/>
          </a:p>
          <a:p>
            <a:r>
              <a:rPr lang="it-IT" baseline="0" dirty="0" smtClean="0"/>
              <a:t>Click</a:t>
            </a:r>
          </a:p>
          <a:p>
            <a:endParaRPr lang="it-IT" baseline="0" dirty="0" smtClean="0"/>
          </a:p>
          <a:p>
            <a:r>
              <a:rPr lang="it-IT" baseline="0" dirty="0" smtClean="0"/>
              <a:t>Click</a:t>
            </a:r>
          </a:p>
          <a:p>
            <a:endParaRPr lang="it-IT" baseline="0" dirty="0" smtClean="0"/>
          </a:p>
          <a:p>
            <a:r>
              <a:rPr lang="it-IT" baseline="0" dirty="0" smtClean="0"/>
              <a:t>click</a:t>
            </a:r>
          </a:p>
          <a:p>
            <a:endParaRPr lang="it-IT" dirty="0" smtClean="0"/>
          </a:p>
          <a:p>
            <a:endParaRPr lang="it-IT" dirty="0" smtClean="0"/>
          </a:p>
          <a:p>
            <a:r>
              <a:rPr lang="it-IT" dirty="0" smtClean="0"/>
              <a:t>And </a:t>
            </a:r>
            <a:r>
              <a:rPr lang="it-IT" dirty="0" err="1" smtClean="0"/>
              <a:t>now</a:t>
            </a:r>
            <a:r>
              <a:rPr lang="it-IT" dirty="0" smtClean="0"/>
              <a:t> I </a:t>
            </a:r>
            <a:r>
              <a:rPr lang="it-IT" dirty="0" err="1" smtClean="0"/>
              <a:t>am</a:t>
            </a:r>
            <a:r>
              <a:rPr lang="it-IT" dirty="0" smtClean="0"/>
              <a:t> </a:t>
            </a:r>
            <a:r>
              <a:rPr lang="it-IT" dirty="0" err="1" smtClean="0"/>
              <a:t>very</a:t>
            </a:r>
            <a:r>
              <a:rPr lang="it-IT" dirty="0" smtClean="0"/>
              <a:t> </a:t>
            </a:r>
            <a:r>
              <a:rPr lang="it-IT" dirty="0" err="1" smtClean="0"/>
              <a:t>pleased</a:t>
            </a:r>
            <a:r>
              <a:rPr lang="it-IT" dirty="0" smtClean="0"/>
              <a:t> to </a:t>
            </a:r>
            <a:r>
              <a:rPr lang="it-IT" dirty="0" err="1" smtClean="0"/>
              <a:t>hand</a:t>
            </a:r>
            <a:r>
              <a:rPr lang="it-IT" dirty="0" smtClean="0"/>
              <a:t> over to </a:t>
            </a:r>
            <a:r>
              <a:rPr lang="it-IT" dirty="0" err="1" smtClean="0"/>
              <a:t>my</a:t>
            </a:r>
            <a:r>
              <a:rPr lang="it-IT" dirty="0" smtClean="0"/>
              <a:t> </a:t>
            </a:r>
            <a:r>
              <a:rPr lang="it-IT" dirty="0" err="1" smtClean="0"/>
              <a:t>colleague</a:t>
            </a:r>
            <a:r>
              <a:rPr lang="it-IT" dirty="0" smtClean="0"/>
              <a:t> Miriam Weber, </a:t>
            </a:r>
            <a:r>
              <a:rPr lang="it-IT" dirty="0" err="1" smtClean="0"/>
              <a:t>who</a:t>
            </a:r>
            <a:r>
              <a:rPr lang="it-IT" dirty="0" smtClean="0"/>
              <a:t> </a:t>
            </a:r>
            <a:r>
              <a:rPr lang="it-IT" dirty="0" err="1" smtClean="0"/>
              <a:t>will</a:t>
            </a:r>
            <a:r>
              <a:rPr lang="it-IT" dirty="0" smtClean="0"/>
              <a:t> animate </a:t>
            </a:r>
            <a:r>
              <a:rPr lang="it-IT" dirty="0" err="1" smtClean="0"/>
              <a:t>this</a:t>
            </a:r>
            <a:r>
              <a:rPr lang="it-IT" dirty="0" smtClean="0"/>
              <a:t> </a:t>
            </a:r>
            <a:r>
              <a:rPr lang="it-IT" dirty="0" err="1" smtClean="0"/>
              <a:t>theoretical</a:t>
            </a:r>
            <a:r>
              <a:rPr lang="it-IT" dirty="0" smtClean="0"/>
              <a:t> </a:t>
            </a:r>
            <a:r>
              <a:rPr lang="it-IT" dirty="0" err="1" smtClean="0"/>
              <a:t>framework</a:t>
            </a:r>
            <a:r>
              <a:rPr lang="it-IT" dirty="0" smtClean="0"/>
              <a:t> for Work package 6 with a </a:t>
            </a:r>
            <a:r>
              <a:rPr lang="it-IT" dirty="0" err="1" smtClean="0"/>
              <a:t>wonderful</a:t>
            </a:r>
            <a:r>
              <a:rPr lang="it-IT" dirty="0" smtClean="0"/>
              <a:t> </a:t>
            </a:r>
            <a:r>
              <a:rPr lang="it-IT" dirty="0" err="1" smtClean="0"/>
              <a:t>example</a:t>
            </a:r>
            <a:r>
              <a:rPr lang="it-IT" dirty="0" smtClean="0"/>
              <a:t> from the Netherlands. </a:t>
            </a:r>
          </a:p>
          <a:p>
            <a:endParaRPr lang="it-IT" dirty="0" smtClean="0"/>
          </a:p>
          <a:p>
            <a:r>
              <a:rPr lang="it-IT" dirty="0" err="1" smtClean="0"/>
              <a:t>Thank</a:t>
            </a:r>
            <a:r>
              <a:rPr lang="it-IT" dirty="0" smtClean="0"/>
              <a:t> </a:t>
            </a:r>
            <a:r>
              <a:rPr lang="it-IT" dirty="0" err="1" smtClean="0"/>
              <a:t>you</a:t>
            </a:r>
            <a:r>
              <a:rPr lang="it-IT" dirty="0" smtClean="0"/>
              <a:t> </a:t>
            </a:r>
            <a:r>
              <a:rPr lang="it-IT" dirty="0" err="1" smtClean="0"/>
              <a:t>very</a:t>
            </a:r>
            <a:r>
              <a:rPr lang="it-IT" dirty="0" smtClean="0"/>
              <a:t> </a:t>
            </a:r>
            <a:r>
              <a:rPr lang="it-IT" dirty="0" err="1" smtClean="0"/>
              <a:t>much</a:t>
            </a:r>
            <a:r>
              <a:rPr lang="it-IT" dirty="0" smtClean="0"/>
              <a:t> for </a:t>
            </a:r>
            <a:r>
              <a:rPr lang="it-IT" dirty="0" err="1" smtClean="0"/>
              <a:t>your</a:t>
            </a:r>
            <a:r>
              <a:rPr lang="it-IT" dirty="0" smtClean="0"/>
              <a:t> </a:t>
            </a:r>
            <a:r>
              <a:rPr lang="it-IT" dirty="0" err="1" smtClean="0"/>
              <a:t>attention</a:t>
            </a:r>
            <a:r>
              <a:rPr lang="it-IT" dirty="0" smtClean="0"/>
              <a:t>!</a:t>
            </a:r>
          </a:p>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8</a:t>
            </a:fld>
            <a:endParaRPr lang="it-IT"/>
          </a:p>
        </p:txBody>
      </p:sp>
    </p:spTree>
    <p:extLst>
      <p:ext uri="{BB962C8B-B14F-4D97-AF65-F5344CB8AC3E}">
        <p14:creationId xmlns:p14="http://schemas.microsoft.com/office/powerpoint/2010/main" val="2939280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a:t>
            </a:r>
            <a:r>
              <a:rPr lang="en-US" dirty="0" smtClean="0"/>
              <a:t>s </a:t>
            </a:r>
            <a:r>
              <a:rPr lang="en-US" dirty="0"/>
              <a:t>people move between different settings, transitions between the setting (school and family) and cross-setting activities </a:t>
            </a:r>
            <a:r>
              <a:rPr lang="en-US" dirty="0" smtClean="0"/>
              <a:t>have to be pursued</a:t>
            </a:r>
            <a:r>
              <a:rPr lang="en-US" dirty="0"/>
              <a:t>. This requires coordinated approaches in which isolated measures in single settings relevant for a person are merged into an integrated “ living environment“-</a:t>
            </a:r>
            <a:r>
              <a:rPr lang="en-US" dirty="0" smtClean="0"/>
              <a:t>strategy. </a:t>
            </a:r>
            <a:r>
              <a:rPr lang="en-US" dirty="0"/>
              <a:t>Municipalities can be regarded as umbrella </a:t>
            </a:r>
            <a:r>
              <a:rPr lang="en-US" dirty="0" smtClean="0"/>
              <a:t>settings </a:t>
            </a:r>
            <a:r>
              <a:rPr lang="en-US" dirty="0"/>
              <a:t>including different </a:t>
            </a:r>
            <a:r>
              <a:rPr lang="en-US" dirty="0" smtClean="0"/>
              <a:t>smaller settings </a:t>
            </a:r>
            <a:r>
              <a:rPr lang="en-US" dirty="0"/>
              <a:t>which sum up to a holistic living environment</a:t>
            </a:r>
            <a:r>
              <a:rPr lang="en-US" dirty="0" smtClean="0"/>
              <a:t>.</a:t>
            </a:r>
          </a:p>
          <a:p>
            <a:endParaRPr lang="en-US" dirty="0" smtClean="0"/>
          </a:p>
          <a:p>
            <a:r>
              <a:rPr lang="en-US" dirty="0" smtClean="0"/>
              <a:t>A municipality as umbrella setting with the aim to reduce health inequalities has to apply an equity lens in its urban planning and development measures, and in its health promotion activities. A </a:t>
            </a:r>
            <a:r>
              <a:rPr lang="en-US" dirty="0"/>
              <a:t>local health and equity in all policies approach needs to be </a:t>
            </a:r>
            <a:r>
              <a:rPr lang="en-US" dirty="0" smtClean="0"/>
              <a:t>pursued. Sometimes it is necessary to focus on specific vulnerable population groups. In any case the determinants of health inequalities have to be addressed. </a:t>
            </a:r>
            <a:endParaRPr lang="en-US" dirty="0"/>
          </a:p>
          <a:p>
            <a:endParaRPr lang="en-US" dirty="0"/>
          </a:p>
          <a:p>
            <a:r>
              <a:rPr lang="it-IT" dirty="0"/>
              <a:t>The Policy Framework for Action that we are developing at the moment is supposed to </a:t>
            </a:r>
            <a:r>
              <a:rPr lang="it-IT" dirty="0" smtClean="0"/>
              <a:t>describe what should be done to create healthy living environments, so to say the ideal and the vision.</a:t>
            </a:r>
            <a:endParaRPr lang="it-IT" dirty="0"/>
          </a:p>
          <a:p>
            <a:endParaRPr lang="en-US" dirty="0" smtClean="0"/>
          </a:p>
          <a:p>
            <a:r>
              <a:rPr lang="en-US" dirty="0" smtClean="0"/>
              <a:t>That’s why we decided to describe an ideal model of implementation for </a:t>
            </a:r>
            <a:r>
              <a:rPr lang="en-US" dirty="0" err="1" smtClean="0"/>
              <a:t>Workpackage</a:t>
            </a:r>
            <a:r>
              <a:rPr lang="en-US" dirty="0" smtClean="0"/>
              <a:t> 6. It combines a process with quality criteria. </a:t>
            </a:r>
            <a:endParaRPr lang="en-US" dirty="0"/>
          </a:p>
          <a:p>
            <a:endParaRPr lang="en-US" dirty="0"/>
          </a:p>
          <a:p>
            <a:r>
              <a:rPr lang="en-US" dirty="0" smtClean="0">
                <a:sym typeface="Wingdings" panose="05000000000000000000" pitchFamily="2" charset="2"/>
              </a:rPr>
              <a:t> Next slide</a:t>
            </a:r>
            <a:endParaRPr lang="en-US" dirty="0" smtClean="0"/>
          </a:p>
          <a:p>
            <a:endParaRPr lang="en-US" dirty="0"/>
          </a:p>
          <a:p>
            <a:endParaRPr lang="de-DE" dirty="0"/>
          </a:p>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9</a:t>
            </a:fld>
            <a:endParaRPr lang="it-IT"/>
          </a:p>
        </p:txBody>
      </p:sp>
    </p:spTree>
    <p:extLst>
      <p:ext uri="{BB962C8B-B14F-4D97-AF65-F5344CB8AC3E}">
        <p14:creationId xmlns:p14="http://schemas.microsoft.com/office/powerpoint/2010/main" val="2939280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a:stretch>
            <a:fillRect/>
          </a:stretch>
        </p:blipFill>
        <p:spPr>
          <a:xfrm>
            <a:off x="192628" y="140043"/>
            <a:ext cx="717123" cy="6717957"/>
          </a:xfrm>
          <a:prstGeom prst="rect">
            <a:avLst/>
          </a:prstGeom>
        </p:spPr>
      </p:pic>
      <p:sp>
        <p:nvSpPr>
          <p:cNvPr id="4" name="Segnaposto numero diapositiva 2"/>
          <p:cNvSpPr>
            <a:spLocks noGrp="1"/>
          </p:cNvSpPr>
          <p:nvPr>
            <p:ph type="sldNum" sz="quarter" idx="10"/>
          </p:nvPr>
        </p:nvSpPr>
        <p:spPr>
          <a:xfrm>
            <a:off x="6457950" y="6356350"/>
            <a:ext cx="2057400" cy="365125"/>
          </a:xfrm>
        </p:spPr>
        <p:txBody>
          <a:bodyPr/>
          <a:lstStyle>
            <a:lvl1pPr>
              <a:defRPr sz="2000" b="1">
                <a:solidFill>
                  <a:schemeClr val="accent6">
                    <a:lumMod val="75000"/>
                  </a:schemeClr>
                </a:solidFill>
              </a:defRPr>
            </a:lvl1pPr>
          </a:lstStyle>
          <a:p>
            <a:fld id="{99A7AB9E-5A61-4154-98E5-79E7B3892B0B}" type="slidenum">
              <a:rPr lang="it-IT" smtClean="0"/>
              <a:pPr/>
              <a:t>‹Nr.›</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lvl1pPr>
              <a:defRPr sz="2000" b="1">
                <a:solidFill>
                  <a:schemeClr val="accent6">
                    <a:lumMod val="75000"/>
                  </a:schemeClr>
                </a:solidFill>
              </a:defRPr>
            </a:lvl1pPr>
          </a:lstStyle>
          <a:p>
            <a:fld id="{99A7AB9E-5A61-4154-98E5-79E7B3892B0B}" type="slidenum">
              <a:rPr lang="it-IT" smtClean="0"/>
              <a:pPr/>
              <a:t>‹Nr.›</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7AB9E-5A61-4154-98E5-79E7B3892B0B}" type="slidenum">
              <a:rPr lang="it-IT" smtClean="0"/>
              <a:t>‹Nr.›</a:t>
            </a:fld>
            <a:endParaRPr lang="it-IT"/>
          </a:p>
        </p:txBody>
      </p:sp>
    </p:spTree>
  </p:cSld>
  <p:clrMap bg1="lt1" tx1="dk1" bg2="lt2" tx2="dk2" accent1="accent1" accent2="accent2" accent3="accent3" accent4="accent4" accent5="accent5" accent6="accent6" hlink="hlink" folHlink="folHlink"/>
  <p:sldLayoutIdLst>
    <p:sldLayoutId id="2147483745" r:id="rId1"/>
    <p:sldLayoutId id="2147483744" r:id="rId2"/>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21378114">
            <a:off x="5861278" y="347481"/>
            <a:ext cx="3564303" cy="7112231"/>
          </a:xfrm>
          <a:prstGeom prst="rect">
            <a:avLst/>
          </a:prstGeom>
        </p:spPr>
      </p:pic>
      <p:pic>
        <p:nvPicPr>
          <p:cNvPr id="6" name="Picture 5"/>
          <p:cNvPicPr>
            <a:picLocks noChangeAspect="1"/>
          </p:cNvPicPr>
          <p:nvPr/>
        </p:nvPicPr>
        <p:blipFill>
          <a:blip r:embed="rId4"/>
          <a:stretch>
            <a:fillRect/>
          </a:stretch>
        </p:blipFill>
        <p:spPr>
          <a:xfrm>
            <a:off x="334321" y="354629"/>
            <a:ext cx="1266371" cy="1835526"/>
          </a:xfrm>
          <a:prstGeom prst="rect">
            <a:avLst/>
          </a:prstGeom>
        </p:spPr>
      </p:pic>
      <p:pic>
        <p:nvPicPr>
          <p:cNvPr id="10" name="Picture 7"/>
          <p:cNvPicPr>
            <a:picLocks noChangeAspect="1"/>
          </p:cNvPicPr>
          <p:nvPr/>
        </p:nvPicPr>
        <p:blipFill>
          <a:blip r:embed="rId5"/>
          <a:stretch>
            <a:fillRect/>
          </a:stretch>
        </p:blipFill>
        <p:spPr>
          <a:xfrm>
            <a:off x="5516332" y="4062843"/>
            <a:ext cx="3586959" cy="2795157"/>
          </a:xfrm>
          <a:prstGeom prst="rect">
            <a:avLst/>
          </a:prstGeom>
        </p:spPr>
      </p:pic>
      <p:sp>
        <p:nvSpPr>
          <p:cNvPr id="17" name="Rettangolo 16"/>
          <p:cNvSpPr/>
          <p:nvPr/>
        </p:nvSpPr>
        <p:spPr>
          <a:xfrm>
            <a:off x="1152166" y="5105401"/>
            <a:ext cx="396047" cy="16835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rotWithShape="1">
          <a:blip r:embed="rId6"/>
          <a:srcRect r="68501" b="-15201"/>
          <a:stretch/>
        </p:blipFill>
        <p:spPr>
          <a:xfrm>
            <a:off x="8250234" y="540886"/>
            <a:ext cx="567287" cy="454980"/>
          </a:xfrm>
          <a:prstGeom prst="rect">
            <a:avLst/>
          </a:prstGeom>
          <a:ln>
            <a:noFill/>
          </a:ln>
        </p:spPr>
      </p:pic>
      <p:sp>
        <p:nvSpPr>
          <p:cNvPr id="19" name="Rettangolo 18"/>
          <p:cNvSpPr/>
          <p:nvPr/>
        </p:nvSpPr>
        <p:spPr>
          <a:xfrm>
            <a:off x="759030" y="4044462"/>
            <a:ext cx="348358" cy="27445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po 2"/>
          <p:cNvGrpSpPr/>
          <p:nvPr/>
        </p:nvGrpSpPr>
        <p:grpSpPr>
          <a:xfrm>
            <a:off x="1801398" y="659276"/>
            <a:ext cx="6378091" cy="1152343"/>
            <a:chOff x="1801398" y="659276"/>
            <a:chExt cx="6378091" cy="1152343"/>
          </a:xfrm>
        </p:grpSpPr>
        <p:sp>
          <p:nvSpPr>
            <p:cNvPr id="13" name="CasellaDiTesto 12"/>
            <p:cNvSpPr txBox="1"/>
            <p:nvPr/>
          </p:nvSpPr>
          <p:spPr>
            <a:xfrm>
              <a:off x="2563272" y="1042178"/>
              <a:ext cx="5616217" cy="769441"/>
            </a:xfrm>
            <a:prstGeom prst="rect">
              <a:avLst/>
            </a:prstGeom>
            <a:noFill/>
          </p:spPr>
          <p:txBody>
            <a:bodyPr wrap="none" rtlCol="0">
              <a:spAutoFit/>
            </a:bodyPr>
            <a:lstStyle/>
            <a:p>
              <a:r>
                <a:rPr lang="it-IT" sz="4400" b="1" dirty="0" smtClean="0">
                  <a:solidFill>
                    <a:srgbClr val="0070C0"/>
                  </a:solidFill>
                </a:rPr>
                <a:t>H</a:t>
              </a:r>
              <a:r>
                <a:rPr lang="it-IT" sz="3200" b="1" dirty="0" smtClean="0">
                  <a:solidFill>
                    <a:srgbClr val="0070C0"/>
                  </a:solidFill>
                </a:rPr>
                <a:t>EALTH </a:t>
              </a:r>
              <a:r>
                <a:rPr lang="it-IT" sz="4400" b="1" dirty="0">
                  <a:solidFill>
                    <a:srgbClr val="0070C0"/>
                  </a:solidFill>
                </a:rPr>
                <a:t>E</a:t>
              </a:r>
              <a:r>
                <a:rPr lang="it-IT" sz="3200" b="1" dirty="0" smtClean="0">
                  <a:solidFill>
                    <a:srgbClr val="0070C0"/>
                  </a:solidFill>
                </a:rPr>
                <a:t>QUITY </a:t>
              </a:r>
              <a:r>
                <a:rPr lang="it-IT" sz="4400" b="1" dirty="0">
                  <a:solidFill>
                    <a:srgbClr val="0070C0"/>
                  </a:solidFill>
                </a:rPr>
                <a:t>E</a:t>
              </a:r>
              <a:r>
                <a:rPr lang="it-IT" sz="3200" b="1" dirty="0" smtClean="0">
                  <a:solidFill>
                    <a:srgbClr val="0070C0"/>
                  </a:solidFill>
                </a:rPr>
                <a:t>UROPE</a:t>
              </a:r>
              <a:endParaRPr lang="es-ES" sz="3200" b="1" dirty="0">
                <a:solidFill>
                  <a:srgbClr val="0070C0"/>
                </a:solidFill>
              </a:endParaRPr>
            </a:p>
          </p:txBody>
        </p:sp>
        <p:sp>
          <p:nvSpPr>
            <p:cNvPr id="51" name="Rettangolo 50"/>
            <p:cNvSpPr/>
            <p:nvPr/>
          </p:nvSpPr>
          <p:spPr>
            <a:xfrm>
              <a:off x="1801398" y="659276"/>
              <a:ext cx="3741533" cy="707886"/>
            </a:xfrm>
            <a:prstGeom prst="rect">
              <a:avLst/>
            </a:prstGeom>
          </p:spPr>
          <p:txBody>
            <a:bodyPr wrap="square">
              <a:spAutoFit/>
            </a:bodyPr>
            <a:lstStyle/>
            <a:p>
              <a:r>
                <a:rPr lang="it-IT" sz="4000" b="1" dirty="0">
                  <a:solidFill>
                    <a:srgbClr val="FFC000"/>
                  </a:solidFill>
                </a:rPr>
                <a:t>J</a:t>
              </a:r>
              <a:r>
                <a:rPr lang="it-IT" sz="3200" b="1" dirty="0">
                  <a:solidFill>
                    <a:srgbClr val="FFC000"/>
                  </a:solidFill>
                </a:rPr>
                <a:t>OINT </a:t>
              </a:r>
              <a:r>
                <a:rPr lang="it-IT" sz="4000" b="1" dirty="0">
                  <a:solidFill>
                    <a:srgbClr val="FFC000"/>
                  </a:solidFill>
                </a:rPr>
                <a:t>A</a:t>
              </a:r>
              <a:r>
                <a:rPr lang="it-IT" sz="3200" b="1" dirty="0">
                  <a:solidFill>
                    <a:srgbClr val="FFC000"/>
                  </a:solidFill>
                </a:rPr>
                <a:t>CTION </a:t>
              </a:r>
            </a:p>
          </p:txBody>
        </p:sp>
      </p:grpSp>
      <p:sp>
        <p:nvSpPr>
          <p:cNvPr id="52" name="CasellaDiTesto 51"/>
          <p:cNvSpPr txBox="1"/>
          <p:nvPr/>
        </p:nvSpPr>
        <p:spPr>
          <a:xfrm>
            <a:off x="775554" y="3186714"/>
            <a:ext cx="5132877" cy="659155"/>
          </a:xfrm>
          <a:prstGeom prst="rect">
            <a:avLst/>
          </a:prstGeom>
          <a:solidFill>
            <a:srgbClr val="00B0F0"/>
          </a:solidFill>
          <a:ln w="28575">
            <a:solidFill>
              <a:schemeClr val="bg1"/>
            </a:solidFill>
          </a:ln>
        </p:spPr>
        <p:txBody>
          <a:bodyPr wrap="square" rtlCol="0">
            <a:spAutoFit/>
          </a:bodyPr>
          <a:lstStyle/>
          <a:p>
            <a:pPr>
              <a:spcBef>
                <a:spcPts val="100"/>
              </a:spcBef>
            </a:pPr>
            <a:r>
              <a:rPr lang="en-GB" b="1" dirty="0" err="1" smtClean="0">
                <a:solidFill>
                  <a:schemeClr val="bg1"/>
                </a:solidFill>
              </a:rPr>
              <a:t>Workpackage</a:t>
            </a:r>
            <a:r>
              <a:rPr lang="en-GB" b="1" dirty="0" smtClean="0">
                <a:solidFill>
                  <a:schemeClr val="bg1"/>
                </a:solidFill>
              </a:rPr>
              <a:t> 6 –</a:t>
            </a:r>
          </a:p>
          <a:p>
            <a:pPr>
              <a:spcBef>
                <a:spcPts val="100"/>
              </a:spcBef>
            </a:pPr>
            <a:r>
              <a:rPr lang="en-GB" b="1" dirty="0" smtClean="0">
                <a:solidFill>
                  <a:schemeClr val="bg1"/>
                </a:solidFill>
              </a:rPr>
              <a:t>Healthy living environments</a:t>
            </a:r>
            <a:endParaRPr lang="de-DE" dirty="0">
              <a:solidFill>
                <a:schemeClr val="bg1"/>
              </a:solidFill>
            </a:endParaRPr>
          </a:p>
        </p:txBody>
      </p:sp>
      <p:sp>
        <p:nvSpPr>
          <p:cNvPr id="65" name="CasellaDiTesto 64"/>
          <p:cNvSpPr txBox="1"/>
          <p:nvPr/>
        </p:nvSpPr>
        <p:spPr>
          <a:xfrm>
            <a:off x="6318235" y="2440305"/>
            <a:ext cx="1944141" cy="523220"/>
          </a:xfrm>
          <a:prstGeom prst="rect">
            <a:avLst/>
          </a:prstGeom>
          <a:solidFill>
            <a:schemeClr val="bg1"/>
          </a:solidFill>
          <a:ln w="28575">
            <a:solidFill>
              <a:srgbClr val="FAC81A"/>
            </a:solidFill>
          </a:ln>
        </p:spPr>
        <p:txBody>
          <a:bodyPr wrap="square" rtlCol="0">
            <a:spAutoFit/>
          </a:bodyPr>
          <a:lstStyle/>
          <a:p>
            <a:r>
              <a:rPr lang="it-IT" sz="1400" b="1" dirty="0" smtClean="0">
                <a:solidFill>
                  <a:schemeClr val="accent6">
                    <a:lumMod val="75000"/>
                  </a:schemeClr>
                </a:solidFill>
              </a:rPr>
              <a:t>  </a:t>
            </a:r>
            <a:r>
              <a:rPr lang="it-IT" sz="1400" b="1" dirty="0" err="1" smtClean="0">
                <a:solidFill>
                  <a:schemeClr val="accent6">
                    <a:lumMod val="75000"/>
                  </a:schemeClr>
                </a:solidFill>
              </a:rPr>
              <a:t>Ljubljana</a:t>
            </a:r>
            <a:r>
              <a:rPr lang="it-IT" sz="1400" b="1" dirty="0" smtClean="0">
                <a:solidFill>
                  <a:schemeClr val="accent6">
                    <a:lumMod val="75000"/>
                  </a:schemeClr>
                </a:solidFill>
              </a:rPr>
              <a:t>, Slovenia</a:t>
            </a:r>
            <a:br>
              <a:rPr lang="it-IT" sz="1400" b="1" dirty="0" smtClean="0">
                <a:solidFill>
                  <a:schemeClr val="accent6">
                    <a:lumMod val="75000"/>
                  </a:schemeClr>
                </a:solidFill>
              </a:rPr>
            </a:br>
            <a:r>
              <a:rPr lang="it-IT" sz="1400" b="1" dirty="0" smtClean="0">
                <a:solidFill>
                  <a:schemeClr val="accent6">
                    <a:lumMod val="75000"/>
                  </a:schemeClr>
                </a:solidFill>
              </a:rPr>
              <a:t>  28/11/2018</a:t>
            </a:r>
            <a:endParaRPr lang="es-ES" sz="1400" b="1" dirty="0">
              <a:solidFill>
                <a:schemeClr val="accent6">
                  <a:lumMod val="75000"/>
                </a:schemeClr>
              </a:solidFill>
            </a:endParaRPr>
          </a:p>
        </p:txBody>
      </p:sp>
      <p:sp>
        <p:nvSpPr>
          <p:cNvPr id="70" name="Rettangolo 69"/>
          <p:cNvSpPr/>
          <p:nvPr/>
        </p:nvSpPr>
        <p:spPr>
          <a:xfrm>
            <a:off x="334320" y="2374900"/>
            <a:ext cx="379933" cy="44140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8" name="Gruppo 17"/>
          <p:cNvGrpSpPr/>
          <p:nvPr/>
        </p:nvGrpSpPr>
        <p:grpSpPr>
          <a:xfrm flipH="1">
            <a:off x="8418019" y="-228601"/>
            <a:ext cx="625847" cy="4273063"/>
            <a:chOff x="346339" y="2374900"/>
            <a:chExt cx="1279209" cy="4414098"/>
          </a:xfrm>
        </p:grpSpPr>
        <p:sp>
          <p:nvSpPr>
            <p:cNvPr id="20" name="Rettangolo 19"/>
            <p:cNvSpPr/>
            <p:nvPr/>
          </p:nvSpPr>
          <p:spPr>
            <a:xfrm>
              <a:off x="1257634" y="5470318"/>
              <a:ext cx="367914" cy="1318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ttangolo 20"/>
            <p:cNvSpPr/>
            <p:nvPr/>
          </p:nvSpPr>
          <p:spPr>
            <a:xfrm>
              <a:off x="794721" y="3632201"/>
              <a:ext cx="367914" cy="31567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ttangolo 21"/>
            <p:cNvSpPr/>
            <p:nvPr/>
          </p:nvSpPr>
          <p:spPr>
            <a:xfrm>
              <a:off x="346339" y="2374900"/>
              <a:ext cx="367914" cy="44140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Rettangolo 1"/>
          <p:cNvSpPr/>
          <p:nvPr/>
        </p:nvSpPr>
        <p:spPr>
          <a:xfrm>
            <a:off x="5684723" y="2069809"/>
            <a:ext cx="3292312" cy="369332"/>
          </a:xfrm>
          <a:prstGeom prst="rect">
            <a:avLst/>
          </a:prstGeom>
          <a:solidFill>
            <a:srgbClr val="FFC000"/>
          </a:solidFill>
        </p:spPr>
        <p:txBody>
          <a:bodyPr wrap="none">
            <a:spAutoFit/>
          </a:bodyPr>
          <a:lstStyle/>
          <a:p>
            <a:r>
              <a:rPr lang="it-IT" b="1" dirty="0" smtClean="0">
                <a:solidFill>
                  <a:schemeClr val="bg1"/>
                </a:solidFill>
              </a:rPr>
              <a:t>EUPHA </a:t>
            </a:r>
            <a:r>
              <a:rPr lang="it-IT" b="1" dirty="0" err="1" smtClean="0">
                <a:solidFill>
                  <a:schemeClr val="bg1"/>
                </a:solidFill>
              </a:rPr>
              <a:t>pre</a:t>
            </a:r>
            <a:r>
              <a:rPr lang="it-IT" b="1" dirty="0" smtClean="0">
                <a:solidFill>
                  <a:schemeClr val="bg1"/>
                </a:solidFill>
              </a:rPr>
              <a:t>-conference 2018</a:t>
            </a:r>
            <a:endParaRPr lang="it-IT" b="1" dirty="0">
              <a:solidFill>
                <a:schemeClr val="bg1"/>
              </a:solidFill>
            </a:endParaRPr>
          </a:p>
        </p:txBody>
      </p:sp>
      <p:sp>
        <p:nvSpPr>
          <p:cNvPr id="4" name="Rettangolo 3"/>
          <p:cNvSpPr/>
          <p:nvPr/>
        </p:nvSpPr>
        <p:spPr>
          <a:xfrm>
            <a:off x="1529968" y="5139874"/>
            <a:ext cx="4788267" cy="830997"/>
          </a:xfrm>
          <a:prstGeom prst="rect">
            <a:avLst/>
          </a:prstGeom>
        </p:spPr>
        <p:txBody>
          <a:bodyPr wrap="square">
            <a:spAutoFit/>
          </a:bodyPr>
          <a:lstStyle/>
          <a:p>
            <a:r>
              <a:rPr lang="it-IT" sz="1600" b="1" dirty="0" smtClean="0">
                <a:solidFill>
                  <a:schemeClr val="tx1">
                    <a:lumMod val="50000"/>
                    <a:lumOff val="50000"/>
                  </a:schemeClr>
                </a:solidFill>
              </a:rPr>
              <a:t>Christina </a:t>
            </a:r>
            <a:r>
              <a:rPr lang="it-IT" sz="1600" b="1" dirty="0" err="1" smtClean="0">
                <a:solidFill>
                  <a:schemeClr val="tx1">
                    <a:lumMod val="50000"/>
                    <a:lumOff val="50000"/>
                  </a:schemeClr>
                </a:solidFill>
              </a:rPr>
              <a:t>Plantz</a:t>
            </a:r>
            <a:endParaRPr lang="it-IT" sz="1600" b="1" dirty="0">
              <a:solidFill>
                <a:schemeClr val="tx1">
                  <a:lumMod val="50000"/>
                  <a:lumOff val="50000"/>
                </a:schemeClr>
              </a:solidFill>
            </a:endParaRPr>
          </a:p>
          <a:p>
            <a:r>
              <a:rPr lang="it-IT" sz="1600" b="1" dirty="0" smtClean="0">
                <a:solidFill>
                  <a:schemeClr val="tx1">
                    <a:lumMod val="50000"/>
                    <a:lumOff val="50000"/>
                  </a:schemeClr>
                </a:solidFill>
              </a:rPr>
              <a:t>Federal Centre for </a:t>
            </a:r>
            <a:r>
              <a:rPr lang="it-IT" sz="1600" b="1" dirty="0" err="1" smtClean="0">
                <a:solidFill>
                  <a:schemeClr val="tx1">
                    <a:lumMod val="50000"/>
                    <a:lumOff val="50000"/>
                  </a:schemeClr>
                </a:solidFill>
              </a:rPr>
              <a:t>Health</a:t>
            </a:r>
            <a:r>
              <a:rPr lang="it-IT" sz="1600" b="1" dirty="0" smtClean="0">
                <a:solidFill>
                  <a:schemeClr val="tx1">
                    <a:lumMod val="50000"/>
                    <a:lumOff val="50000"/>
                  </a:schemeClr>
                </a:solidFill>
              </a:rPr>
              <a:t> </a:t>
            </a:r>
            <a:r>
              <a:rPr lang="it-IT" sz="1600" b="1" dirty="0" err="1" smtClean="0">
                <a:solidFill>
                  <a:schemeClr val="tx1">
                    <a:lumMod val="50000"/>
                    <a:lumOff val="50000"/>
                  </a:schemeClr>
                </a:solidFill>
              </a:rPr>
              <a:t>Education</a:t>
            </a:r>
            <a:r>
              <a:rPr lang="it-IT" sz="1600" b="1" dirty="0">
                <a:solidFill>
                  <a:schemeClr val="tx1">
                    <a:lumMod val="50000"/>
                    <a:lumOff val="50000"/>
                  </a:schemeClr>
                </a:solidFill>
              </a:rPr>
              <a:t> </a:t>
            </a:r>
            <a:r>
              <a:rPr lang="it-IT" sz="1600" b="1" dirty="0" smtClean="0">
                <a:solidFill>
                  <a:schemeClr val="tx1">
                    <a:lumMod val="50000"/>
                    <a:lumOff val="50000"/>
                  </a:schemeClr>
                </a:solidFill>
              </a:rPr>
              <a:t>(</a:t>
            </a:r>
            <a:r>
              <a:rPr lang="it-IT" sz="1600" b="1" dirty="0" err="1" smtClean="0">
                <a:solidFill>
                  <a:schemeClr val="tx1">
                    <a:lumMod val="50000"/>
                    <a:lumOff val="50000"/>
                  </a:schemeClr>
                </a:solidFill>
              </a:rPr>
              <a:t>BZgA</a:t>
            </a:r>
            <a:r>
              <a:rPr lang="it-IT" sz="1600" b="1" dirty="0" smtClean="0">
                <a:solidFill>
                  <a:schemeClr val="tx1">
                    <a:lumMod val="50000"/>
                    <a:lumOff val="50000"/>
                  </a:schemeClr>
                </a:solidFill>
              </a:rPr>
              <a:t>) </a:t>
            </a:r>
          </a:p>
          <a:p>
            <a:r>
              <a:rPr lang="it-IT" sz="1600" b="1" dirty="0" smtClean="0">
                <a:solidFill>
                  <a:schemeClr val="tx1">
                    <a:lumMod val="50000"/>
                    <a:lumOff val="50000"/>
                  </a:schemeClr>
                </a:solidFill>
              </a:rPr>
              <a:t>Germany</a:t>
            </a:r>
            <a:endParaRPr lang="es-ES" sz="1600" dirty="0">
              <a:solidFill>
                <a:schemeClr val="tx1">
                  <a:lumMod val="50000"/>
                  <a:lumOff val="50000"/>
                </a:schemeClr>
              </a:solidFill>
            </a:endParaRPr>
          </a:p>
        </p:txBody>
      </p:sp>
    </p:spTree>
    <p:extLst>
      <p:ext uri="{BB962C8B-B14F-4D97-AF65-F5344CB8AC3E}">
        <p14:creationId xmlns:p14="http://schemas.microsoft.com/office/powerpoint/2010/main" val="2461546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p:cNvSpPr txBox="1">
            <a:spLocks/>
          </p:cNvSpPr>
          <p:nvPr/>
        </p:nvSpPr>
        <p:spPr>
          <a:xfrm>
            <a:off x="1731499" y="470172"/>
            <a:ext cx="6383801" cy="863328"/>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Healthy living environments – </a:t>
            </a:r>
            <a:r>
              <a:rPr lang="en-US" sz="2400" dirty="0" smtClean="0">
                <a:solidFill>
                  <a:schemeClr val="bg1"/>
                </a:solidFill>
                <a:latin typeface="Arial" panose="020B0604020202020204" pitchFamily="34" charset="0"/>
                <a:cs typeface="Arial" panose="020B0604020202020204" pitchFamily="34" charset="0"/>
              </a:rPr>
              <a:t>Ideal implementation model</a:t>
            </a:r>
            <a:endParaRPr lang="en-US" sz="2400" dirty="0">
              <a:solidFill>
                <a:schemeClr val="bg1"/>
              </a:solidFill>
              <a:latin typeface="Arial" panose="020B0604020202020204" pitchFamily="34" charset="0"/>
              <a:cs typeface="Arial" panose="020B0604020202020204" pitchFamily="34" charset="0"/>
            </a:endParaRPr>
          </a:p>
        </p:txBody>
      </p:sp>
      <p:sp>
        <p:nvSpPr>
          <p:cNvPr id="6" name="Segnaposto numero diapositiva 5"/>
          <p:cNvSpPr>
            <a:spLocks noGrp="1"/>
          </p:cNvSpPr>
          <p:nvPr>
            <p:ph type="sldNum" sz="quarter" idx="10"/>
          </p:nvPr>
        </p:nvSpPr>
        <p:spPr/>
        <p:txBody>
          <a:bodyPr/>
          <a:lstStyle/>
          <a:p>
            <a:fld id="{99A7AB9E-5A61-4154-98E5-79E7B3892B0B}" type="slidenum">
              <a:rPr lang="it-IT" smtClean="0"/>
              <a:pPr/>
              <a:t>10</a:t>
            </a:fld>
            <a:endParaRPr lang="it-IT"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099" b="3477"/>
          <a:stretch/>
        </p:blipFill>
        <p:spPr bwMode="auto">
          <a:xfrm>
            <a:off x="157397" y="1333500"/>
            <a:ext cx="8769245" cy="564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982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21378114">
            <a:off x="5861278" y="347481"/>
            <a:ext cx="3564303" cy="7112231"/>
          </a:xfrm>
          <a:prstGeom prst="rect">
            <a:avLst/>
          </a:prstGeom>
        </p:spPr>
      </p:pic>
      <p:pic>
        <p:nvPicPr>
          <p:cNvPr id="6" name="Picture 5"/>
          <p:cNvPicPr>
            <a:picLocks noChangeAspect="1"/>
          </p:cNvPicPr>
          <p:nvPr/>
        </p:nvPicPr>
        <p:blipFill>
          <a:blip r:embed="rId4"/>
          <a:stretch>
            <a:fillRect/>
          </a:stretch>
        </p:blipFill>
        <p:spPr>
          <a:xfrm>
            <a:off x="334321" y="354629"/>
            <a:ext cx="1266371" cy="1835526"/>
          </a:xfrm>
          <a:prstGeom prst="rect">
            <a:avLst/>
          </a:prstGeom>
        </p:spPr>
      </p:pic>
      <p:pic>
        <p:nvPicPr>
          <p:cNvPr id="10" name="Picture 7"/>
          <p:cNvPicPr>
            <a:picLocks noChangeAspect="1"/>
          </p:cNvPicPr>
          <p:nvPr/>
        </p:nvPicPr>
        <p:blipFill>
          <a:blip r:embed="rId5"/>
          <a:stretch>
            <a:fillRect/>
          </a:stretch>
        </p:blipFill>
        <p:spPr>
          <a:xfrm>
            <a:off x="5516332" y="4062843"/>
            <a:ext cx="3586959" cy="2795157"/>
          </a:xfrm>
          <a:prstGeom prst="rect">
            <a:avLst/>
          </a:prstGeom>
        </p:spPr>
      </p:pic>
      <p:sp>
        <p:nvSpPr>
          <p:cNvPr id="17" name="Rettangolo 16"/>
          <p:cNvSpPr/>
          <p:nvPr/>
        </p:nvSpPr>
        <p:spPr>
          <a:xfrm>
            <a:off x="1152166" y="5105401"/>
            <a:ext cx="396047" cy="16835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rotWithShape="1">
          <a:blip r:embed="rId6"/>
          <a:srcRect r="68501" b="-15201"/>
          <a:stretch/>
        </p:blipFill>
        <p:spPr>
          <a:xfrm>
            <a:off x="8250234" y="540886"/>
            <a:ext cx="567287" cy="454980"/>
          </a:xfrm>
          <a:prstGeom prst="rect">
            <a:avLst/>
          </a:prstGeom>
          <a:ln>
            <a:noFill/>
          </a:ln>
        </p:spPr>
      </p:pic>
      <p:sp>
        <p:nvSpPr>
          <p:cNvPr id="19" name="Rettangolo 18"/>
          <p:cNvSpPr/>
          <p:nvPr/>
        </p:nvSpPr>
        <p:spPr>
          <a:xfrm>
            <a:off x="759030" y="4044462"/>
            <a:ext cx="348358" cy="27445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po 2"/>
          <p:cNvGrpSpPr/>
          <p:nvPr/>
        </p:nvGrpSpPr>
        <p:grpSpPr>
          <a:xfrm>
            <a:off x="1801398" y="659276"/>
            <a:ext cx="6378091" cy="1152343"/>
            <a:chOff x="1801398" y="659276"/>
            <a:chExt cx="6378091" cy="1152343"/>
          </a:xfrm>
        </p:grpSpPr>
        <p:sp>
          <p:nvSpPr>
            <p:cNvPr id="13" name="CasellaDiTesto 12"/>
            <p:cNvSpPr txBox="1"/>
            <p:nvPr/>
          </p:nvSpPr>
          <p:spPr>
            <a:xfrm>
              <a:off x="2563272" y="1042178"/>
              <a:ext cx="5616217" cy="769441"/>
            </a:xfrm>
            <a:prstGeom prst="rect">
              <a:avLst/>
            </a:prstGeom>
            <a:noFill/>
          </p:spPr>
          <p:txBody>
            <a:bodyPr wrap="none" rtlCol="0">
              <a:spAutoFit/>
            </a:bodyPr>
            <a:lstStyle/>
            <a:p>
              <a:r>
                <a:rPr lang="it-IT" sz="4400" b="1" dirty="0" smtClean="0">
                  <a:solidFill>
                    <a:srgbClr val="0070C0"/>
                  </a:solidFill>
                </a:rPr>
                <a:t>H</a:t>
              </a:r>
              <a:r>
                <a:rPr lang="it-IT" sz="3200" b="1" dirty="0" smtClean="0">
                  <a:solidFill>
                    <a:srgbClr val="0070C0"/>
                  </a:solidFill>
                </a:rPr>
                <a:t>EALTH </a:t>
              </a:r>
              <a:r>
                <a:rPr lang="it-IT" sz="4400" b="1" dirty="0">
                  <a:solidFill>
                    <a:srgbClr val="0070C0"/>
                  </a:solidFill>
                </a:rPr>
                <a:t>E</a:t>
              </a:r>
              <a:r>
                <a:rPr lang="it-IT" sz="3200" b="1" dirty="0" smtClean="0">
                  <a:solidFill>
                    <a:srgbClr val="0070C0"/>
                  </a:solidFill>
                </a:rPr>
                <a:t>QUITY </a:t>
              </a:r>
              <a:r>
                <a:rPr lang="it-IT" sz="4400" b="1" dirty="0">
                  <a:solidFill>
                    <a:srgbClr val="0070C0"/>
                  </a:solidFill>
                </a:rPr>
                <a:t>E</a:t>
              </a:r>
              <a:r>
                <a:rPr lang="it-IT" sz="3200" b="1" dirty="0" smtClean="0">
                  <a:solidFill>
                    <a:srgbClr val="0070C0"/>
                  </a:solidFill>
                </a:rPr>
                <a:t>UROPE</a:t>
              </a:r>
              <a:endParaRPr lang="es-ES" sz="3200" b="1" dirty="0">
                <a:solidFill>
                  <a:srgbClr val="0070C0"/>
                </a:solidFill>
              </a:endParaRPr>
            </a:p>
          </p:txBody>
        </p:sp>
        <p:sp>
          <p:nvSpPr>
            <p:cNvPr id="51" name="Rettangolo 50"/>
            <p:cNvSpPr/>
            <p:nvPr/>
          </p:nvSpPr>
          <p:spPr>
            <a:xfrm>
              <a:off x="1801398" y="659276"/>
              <a:ext cx="3741533" cy="707886"/>
            </a:xfrm>
            <a:prstGeom prst="rect">
              <a:avLst/>
            </a:prstGeom>
          </p:spPr>
          <p:txBody>
            <a:bodyPr wrap="square">
              <a:spAutoFit/>
            </a:bodyPr>
            <a:lstStyle/>
            <a:p>
              <a:r>
                <a:rPr lang="it-IT" sz="4000" b="1" dirty="0">
                  <a:solidFill>
                    <a:srgbClr val="FFC000"/>
                  </a:solidFill>
                </a:rPr>
                <a:t>J</a:t>
              </a:r>
              <a:r>
                <a:rPr lang="it-IT" sz="3200" b="1" dirty="0">
                  <a:solidFill>
                    <a:srgbClr val="FFC000"/>
                  </a:solidFill>
                </a:rPr>
                <a:t>OINT </a:t>
              </a:r>
              <a:r>
                <a:rPr lang="it-IT" sz="4000" b="1" dirty="0">
                  <a:solidFill>
                    <a:srgbClr val="FFC000"/>
                  </a:solidFill>
                </a:rPr>
                <a:t>A</a:t>
              </a:r>
              <a:r>
                <a:rPr lang="it-IT" sz="3200" b="1" dirty="0">
                  <a:solidFill>
                    <a:srgbClr val="FFC000"/>
                  </a:solidFill>
                </a:rPr>
                <a:t>CTION </a:t>
              </a:r>
            </a:p>
          </p:txBody>
        </p:sp>
      </p:grpSp>
      <p:sp>
        <p:nvSpPr>
          <p:cNvPr id="65" name="CasellaDiTesto 64"/>
          <p:cNvSpPr txBox="1"/>
          <p:nvPr/>
        </p:nvSpPr>
        <p:spPr>
          <a:xfrm>
            <a:off x="6318235" y="2440305"/>
            <a:ext cx="1944141" cy="523220"/>
          </a:xfrm>
          <a:prstGeom prst="rect">
            <a:avLst/>
          </a:prstGeom>
          <a:solidFill>
            <a:schemeClr val="bg1"/>
          </a:solidFill>
          <a:ln w="28575">
            <a:solidFill>
              <a:srgbClr val="FAC81A"/>
            </a:solidFill>
          </a:ln>
        </p:spPr>
        <p:txBody>
          <a:bodyPr wrap="square" rtlCol="0">
            <a:spAutoFit/>
          </a:bodyPr>
          <a:lstStyle/>
          <a:p>
            <a:r>
              <a:rPr lang="it-IT" sz="1400" b="1" dirty="0" smtClean="0">
                <a:solidFill>
                  <a:schemeClr val="accent6">
                    <a:lumMod val="75000"/>
                  </a:schemeClr>
                </a:solidFill>
              </a:rPr>
              <a:t>  </a:t>
            </a:r>
            <a:r>
              <a:rPr lang="it-IT" sz="1400" b="1" dirty="0" err="1" smtClean="0">
                <a:solidFill>
                  <a:schemeClr val="accent6">
                    <a:lumMod val="75000"/>
                  </a:schemeClr>
                </a:solidFill>
              </a:rPr>
              <a:t>Ljubljana</a:t>
            </a:r>
            <a:r>
              <a:rPr lang="it-IT" sz="1400" b="1" dirty="0" smtClean="0">
                <a:solidFill>
                  <a:schemeClr val="accent6">
                    <a:lumMod val="75000"/>
                  </a:schemeClr>
                </a:solidFill>
              </a:rPr>
              <a:t>, Slovenia</a:t>
            </a:r>
            <a:br>
              <a:rPr lang="it-IT" sz="1400" b="1" dirty="0" smtClean="0">
                <a:solidFill>
                  <a:schemeClr val="accent6">
                    <a:lumMod val="75000"/>
                  </a:schemeClr>
                </a:solidFill>
              </a:rPr>
            </a:br>
            <a:r>
              <a:rPr lang="it-IT" sz="1400" b="1" dirty="0" smtClean="0">
                <a:solidFill>
                  <a:schemeClr val="accent6">
                    <a:lumMod val="75000"/>
                  </a:schemeClr>
                </a:solidFill>
              </a:rPr>
              <a:t>  28/11/2018</a:t>
            </a:r>
            <a:endParaRPr lang="es-ES" sz="1400" b="1" dirty="0">
              <a:solidFill>
                <a:schemeClr val="accent6">
                  <a:lumMod val="75000"/>
                </a:schemeClr>
              </a:solidFill>
            </a:endParaRPr>
          </a:p>
        </p:txBody>
      </p:sp>
      <p:sp>
        <p:nvSpPr>
          <p:cNvPr id="70" name="Rettangolo 69"/>
          <p:cNvSpPr/>
          <p:nvPr/>
        </p:nvSpPr>
        <p:spPr>
          <a:xfrm>
            <a:off x="334320" y="2374900"/>
            <a:ext cx="379933" cy="44140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8" name="Gruppo 17"/>
          <p:cNvGrpSpPr/>
          <p:nvPr/>
        </p:nvGrpSpPr>
        <p:grpSpPr>
          <a:xfrm flipH="1">
            <a:off x="8418019" y="-228601"/>
            <a:ext cx="625847" cy="4273063"/>
            <a:chOff x="346339" y="2374900"/>
            <a:chExt cx="1279209" cy="4414098"/>
          </a:xfrm>
        </p:grpSpPr>
        <p:sp>
          <p:nvSpPr>
            <p:cNvPr id="20" name="Rettangolo 19"/>
            <p:cNvSpPr/>
            <p:nvPr/>
          </p:nvSpPr>
          <p:spPr>
            <a:xfrm>
              <a:off x="1257634" y="5470318"/>
              <a:ext cx="367914" cy="1318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ttangolo 20"/>
            <p:cNvSpPr/>
            <p:nvPr/>
          </p:nvSpPr>
          <p:spPr>
            <a:xfrm>
              <a:off x="794721" y="3632201"/>
              <a:ext cx="367914" cy="31567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ttangolo 21"/>
            <p:cNvSpPr/>
            <p:nvPr/>
          </p:nvSpPr>
          <p:spPr>
            <a:xfrm>
              <a:off x="346339" y="2374900"/>
              <a:ext cx="367914" cy="44140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Rettangolo 1"/>
          <p:cNvSpPr/>
          <p:nvPr/>
        </p:nvSpPr>
        <p:spPr>
          <a:xfrm>
            <a:off x="5684723" y="2069809"/>
            <a:ext cx="3292312" cy="369332"/>
          </a:xfrm>
          <a:prstGeom prst="rect">
            <a:avLst/>
          </a:prstGeom>
          <a:solidFill>
            <a:srgbClr val="FFC000"/>
          </a:solidFill>
        </p:spPr>
        <p:txBody>
          <a:bodyPr wrap="none">
            <a:spAutoFit/>
          </a:bodyPr>
          <a:lstStyle/>
          <a:p>
            <a:r>
              <a:rPr lang="it-IT" b="1" dirty="0" smtClean="0">
                <a:solidFill>
                  <a:schemeClr val="bg1"/>
                </a:solidFill>
              </a:rPr>
              <a:t>EUPHA </a:t>
            </a:r>
            <a:r>
              <a:rPr lang="it-IT" b="1" dirty="0" err="1" smtClean="0">
                <a:solidFill>
                  <a:schemeClr val="bg1"/>
                </a:solidFill>
              </a:rPr>
              <a:t>pre</a:t>
            </a:r>
            <a:r>
              <a:rPr lang="it-IT" b="1" dirty="0" smtClean="0">
                <a:solidFill>
                  <a:schemeClr val="bg1"/>
                </a:solidFill>
              </a:rPr>
              <a:t>-conference 2018</a:t>
            </a:r>
            <a:endParaRPr lang="it-IT" b="1" dirty="0">
              <a:solidFill>
                <a:schemeClr val="bg1"/>
              </a:solidFill>
            </a:endParaRPr>
          </a:p>
        </p:txBody>
      </p:sp>
      <p:sp>
        <p:nvSpPr>
          <p:cNvPr id="4" name="Rettangolo 3"/>
          <p:cNvSpPr/>
          <p:nvPr/>
        </p:nvSpPr>
        <p:spPr>
          <a:xfrm>
            <a:off x="1529968" y="5139874"/>
            <a:ext cx="4788267" cy="830997"/>
          </a:xfrm>
          <a:prstGeom prst="rect">
            <a:avLst/>
          </a:prstGeom>
        </p:spPr>
        <p:txBody>
          <a:bodyPr wrap="square">
            <a:spAutoFit/>
          </a:bodyPr>
          <a:lstStyle/>
          <a:p>
            <a:r>
              <a:rPr lang="it-IT" sz="1600" b="1" dirty="0" smtClean="0">
                <a:solidFill>
                  <a:schemeClr val="tx1">
                    <a:lumMod val="50000"/>
                    <a:lumOff val="50000"/>
                  </a:schemeClr>
                </a:solidFill>
              </a:rPr>
              <a:t>Christina </a:t>
            </a:r>
            <a:r>
              <a:rPr lang="it-IT" sz="1600" b="1" dirty="0" err="1" smtClean="0">
                <a:solidFill>
                  <a:schemeClr val="tx1">
                    <a:lumMod val="50000"/>
                    <a:lumOff val="50000"/>
                  </a:schemeClr>
                </a:solidFill>
              </a:rPr>
              <a:t>Plantz</a:t>
            </a:r>
            <a:endParaRPr lang="it-IT" sz="1600" b="1" dirty="0">
              <a:solidFill>
                <a:schemeClr val="tx1">
                  <a:lumMod val="50000"/>
                  <a:lumOff val="50000"/>
                </a:schemeClr>
              </a:solidFill>
            </a:endParaRPr>
          </a:p>
          <a:p>
            <a:r>
              <a:rPr lang="it-IT" sz="1600" b="1" dirty="0" smtClean="0">
                <a:solidFill>
                  <a:schemeClr val="tx1">
                    <a:lumMod val="50000"/>
                    <a:lumOff val="50000"/>
                  </a:schemeClr>
                </a:solidFill>
              </a:rPr>
              <a:t>Federal Centre for </a:t>
            </a:r>
            <a:r>
              <a:rPr lang="it-IT" sz="1600" b="1" dirty="0" err="1" smtClean="0">
                <a:solidFill>
                  <a:schemeClr val="tx1">
                    <a:lumMod val="50000"/>
                    <a:lumOff val="50000"/>
                  </a:schemeClr>
                </a:solidFill>
              </a:rPr>
              <a:t>Health</a:t>
            </a:r>
            <a:r>
              <a:rPr lang="it-IT" sz="1600" b="1" dirty="0" smtClean="0">
                <a:solidFill>
                  <a:schemeClr val="tx1">
                    <a:lumMod val="50000"/>
                    <a:lumOff val="50000"/>
                  </a:schemeClr>
                </a:solidFill>
              </a:rPr>
              <a:t> </a:t>
            </a:r>
            <a:r>
              <a:rPr lang="it-IT" sz="1600" b="1" dirty="0" err="1" smtClean="0">
                <a:solidFill>
                  <a:schemeClr val="tx1">
                    <a:lumMod val="50000"/>
                    <a:lumOff val="50000"/>
                  </a:schemeClr>
                </a:solidFill>
              </a:rPr>
              <a:t>Education</a:t>
            </a:r>
            <a:r>
              <a:rPr lang="it-IT" sz="1600" b="1" dirty="0">
                <a:solidFill>
                  <a:schemeClr val="tx1">
                    <a:lumMod val="50000"/>
                    <a:lumOff val="50000"/>
                  </a:schemeClr>
                </a:solidFill>
              </a:rPr>
              <a:t> </a:t>
            </a:r>
            <a:r>
              <a:rPr lang="it-IT" sz="1600" b="1" dirty="0" smtClean="0">
                <a:solidFill>
                  <a:schemeClr val="tx1">
                    <a:lumMod val="50000"/>
                    <a:lumOff val="50000"/>
                  </a:schemeClr>
                </a:solidFill>
              </a:rPr>
              <a:t>(</a:t>
            </a:r>
            <a:r>
              <a:rPr lang="it-IT" sz="1600" b="1" dirty="0" err="1" smtClean="0">
                <a:solidFill>
                  <a:schemeClr val="tx1">
                    <a:lumMod val="50000"/>
                    <a:lumOff val="50000"/>
                  </a:schemeClr>
                </a:solidFill>
              </a:rPr>
              <a:t>BZgA</a:t>
            </a:r>
            <a:r>
              <a:rPr lang="it-IT" sz="1600" b="1" dirty="0" smtClean="0">
                <a:solidFill>
                  <a:schemeClr val="tx1">
                    <a:lumMod val="50000"/>
                    <a:lumOff val="50000"/>
                  </a:schemeClr>
                </a:solidFill>
              </a:rPr>
              <a:t>) </a:t>
            </a:r>
          </a:p>
          <a:p>
            <a:r>
              <a:rPr lang="it-IT" sz="1600" b="1" dirty="0" smtClean="0">
                <a:solidFill>
                  <a:schemeClr val="tx1">
                    <a:lumMod val="50000"/>
                    <a:lumOff val="50000"/>
                  </a:schemeClr>
                </a:solidFill>
              </a:rPr>
              <a:t>Germany</a:t>
            </a:r>
            <a:endParaRPr lang="es-ES" sz="1600" dirty="0">
              <a:solidFill>
                <a:schemeClr val="tx1">
                  <a:lumMod val="50000"/>
                  <a:lumOff val="50000"/>
                </a:schemeClr>
              </a:solidFill>
            </a:endParaRPr>
          </a:p>
        </p:txBody>
      </p:sp>
      <p:sp>
        <p:nvSpPr>
          <p:cNvPr id="5" name="Textfeld 4"/>
          <p:cNvSpPr txBox="1"/>
          <p:nvPr/>
        </p:nvSpPr>
        <p:spPr>
          <a:xfrm>
            <a:off x="1529968" y="3169862"/>
            <a:ext cx="4375105" cy="923330"/>
          </a:xfrm>
          <a:prstGeom prst="rect">
            <a:avLst/>
          </a:prstGeom>
          <a:noFill/>
        </p:spPr>
        <p:txBody>
          <a:bodyPr wrap="square" rtlCol="0">
            <a:spAutoFit/>
          </a:bodyPr>
          <a:lstStyle/>
          <a:p>
            <a:r>
              <a:rPr lang="de-DE" sz="5400" dirty="0" smtClean="0"/>
              <a:t>THANK YOU!</a:t>
            </a:r>
            <a:endParaRPr lang="de-DE" sz="5400" dirty="0"/>
          </a:p>
        </p:txBody>
      </p:sp>
    </p:spTree>
    <p:extLst>
      <p:ext uri="{BB962C8B-B14F-4D97-AF65-F5344CB8AC3E}">
        <p14:creationId xmlns:p14="http://schemas.microsoft.com/office/powerpoint/2010/main" val="499445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2</a:t>
            </a:fld>
            <a:endParaRPr lang="it-IT" dirty="0"/>
          </a:p>
        </p:txBody>
      </p:sp>
      <p:pic>
        <p:nvPicPr>
          <p:cNvPr id="3" name="Immagine 5" descr="C:\Users\Bucciardini_raffaell\Desktop\infografica5.jpg"/>
          <p:cNvPicPr/>
          <p:nvPr/>
        </p:nvPicPr>
        <p:blipFill>
          <a:blip r:embed="rId3">
            <a:extLst>
              <a:ext uri="{28A0092B-C50C-407E-A947-70E740481C1C}">
                <a14:useLocalDpi xmlns:a14="http://schemas.microsoft.com/office/drawing/2010/main" val="0"/>
              </a:ext>
            </a:extLst>
          </a:blip>
          <a:srcRect/>
          <a:stretch>
            <a:fillRect/>
          </a:stretch>
        </p:blipFill>
        <p:spPr bwMode="auto">
          <a:xfrm>
            <a:off x="1502727" y="1465145"/>
            <a:ext cx="6884276" cy="4891205"/>
          </a:xfrm>
          <a:prstGeom prst="rect">
            <a:avLst/>
          </a:prstGeom>
          <a:noFill/>
          <a:ln>
            <a:noFill/>
          </a:ln>
        </p:spPr>
      </p:pic>
      <p:sp>
        <p:nvSpPr>
          <p:cNvPr id="9" name="Ellipse 8"/>
          <p:cNvSpPr/>
          <p:nvPr/>
        </p:nvSpPr>
        <p:spPr>
          <a:xfrm>
            <a:off x="4730125" y="1622589"/>
            <a:ext cx="898681" cy="24847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le 1"/>
          <p:cNvSpPr txBox="1">
            <a:spLocks/>
          </p:cNvSpPr>
          <p:nvPr/>
        </p:nvSpPr>
        <p:spPr>
          <a:xfrm>
            <a:off x="1731499" y="470172"/>
            <a:ext cx="6383801" cy="68873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dirty="0" smtClean="0">
                <a:solidFill>
                  <a:schemeClr val="bg1"/>
                </a:solidFill>
                <a:latin typeface="Arial" panose="020B0604020202020204" pitchFamily="34" charset="0"/>
                <a:cs typeface="Arial" panose="020B0604020202020204" pitchFamily="34" charset="0"/>
              </a:rPr>
              <a:t>JAHEE structure</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3766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3</a:t>
            </a:fld>
            <a:endParaRPr lang="it-IT" dirty="0"/>
          </a:p>
        </p:txBody>
      </p:sp>
      <p:sp>
        <p:nvSpPr>
          <p:cNvPr id="3" name="Rechteck 2"/>
          <p:cNvSpPr/>
          <p:nvPr/>
        </p:nvSpPr>
        <p:spPr>
          <a:xfrm>
            <a:off x="2285999" y="2284565"/>
            <a:ext cx="2199939" cy="4247317"/>
          </a:xfrm>
          <a:prstGeom prst="rect">
            <a:avLst/>
          </a:prstGeom>
        </p:spPr>
        <p:txBody>
          <a:bodyPr wrap="square">
            <a:spAutoFit/>
          </a:bodyPr>
          <a:lstStyle/>
          <a:p>
            <a:r>
              <a:rPr lang="de-DE" b="1" dirty="0" smtClean="0"/>
              <a:t>1 – </a:t>
            </a:r>
            <a:r>
              <a:rPr lang="de-DE" b="1" dirty="0" err="1" smtClean="0"/>
              <a:t>Italy</a:t>
            </a:r>
            <a:endParaRPr lang="de-DE" b="1" dirty="0" smtClean="0"/>
          </a:p>
          <a:p>
            <a:r>
              <a:rPr lang="de-DE" dirty="0" smtClean="0"/>
              <a:t>ISS </a:t>
            </a:r>
            <a:endParaRPr lang="de-DE" dirty="0"/>
          </a:p>
          <a:p>
            <a:r>
              <a:rPr lang="de-DE" dirty="0"/>
              <a:t>ASLTO3 </a:t>
            </a:r>
          </a:p>
          <a:p>
            <a:r>
              <a:rPr lang="de-DE" b="1" dirty="0"/>
              <a:t>6 </a:t>
            </a:r>
            <a:r>
              <a:rPr lang="de-DE" b="1" dirty="0" smtClean="0"/>
              <a:t>– </a:t>
            </a:r>
            <a:r>
              <a:rPr lang="de-DE" b="1" dirty="0" err="1" smtClean="0"/>
              <a:t>Cyprus</a:t>
            </a:r>
            <a:endParaRPr lang="de-DE" b="1" dirty="0" smtClean="0"/>
          </a:p>
          <a:p>
            <a:r>
              <a:rPr lang="de-DE" dirty="0" err="1" smtClean="0"/>
              <a:t>MoH</a:t>
            </a:r>
            <a:r>
              <a:rPr lang="de-DE" dirty="0" smtClean="0"/>
              <a:t> CY</a:t>
            </a:r>
            <a:endParaRPr lang="de-DE" dirty="0"/>
          </a:p>
          <a:p>
            <a:r>
              <a:rPr lang="de-DE" b="1" dirty="0"/>
              <a:t>7 </a:t>
            </a:r>
            <a:r>
              <a:rPr lang="de-DE" b="1" dirty="0" smtClean="0"/>
              <a:t>– Czech </a:t>
            </a:r>
            <a:r>
              <a:rPr lang="de-DE" b="1" dirty="0" err="1" smtClean="0"/>
              <a:t>Repulic</a:t>
            </a:r>
            <a:endParaRPr lang="de-DE" b="1" dirty="0" smtClean="0"/>
          </a:p>
          <a:p>
            <a:r>
              <a:rPr lang="de-DE" dirty="0" smtClean="0"/>
              <a:t>NIPH </a:t>
            </a:r>
            <a:endParaRPr lang="de-DE" dirty="0"/>
          </a:p>
          <a:p>
            <a:r>
              <a:rPr lang="de-DE" b="1" dirty="0"/>
              <a:t>12 </a:t>
            </a:r>
            <a:r>
              <a:rPr lang="de-DE" b="1" dirty="0" smtClean="0"/>
              <a:t>– Germany</a:t>
            </a:r>
          </a:p>
          <a:p>
            <a:r>
              <a:rPr lang="de-DE" dirty="0" err="1" smtClean="0"/>
              <a:t>BZgA</a:t>
            </a:r>
            <a:endParaRPr lang="de-DE" dirty="0"/>
          </a:p>
          <a:p>
            <a:r>
              <a:rPr lang="de-DE" b="1" dirty="0"/>
              <a:t>13 </a:t>
            </a:r>
            <a:r>
              <a:rPr lang="de-DE" b="1" dirty="0" smtClean="0"/>
              <a:t>– </a:t>
            </a:r>
            <a:r>
              <a:rPr lang="de-DE" b="1" dirty="0" err="1" smtClean="0"/>
              <a:t>Greece</a:t>
            </a:r>
            <a:endParaRPr lang="de-DE" b="1" dirty="0" smtClean="0"/>
          </a:p>
          <a:p>
            <a:r>
              <a:rPr lang="de-DE" dirty="0" smtClean="0"/>
              <a:t>DYPEDE</a:t>
            </a:r>
            <a:endParaRPr lang="de-DE" dirty="0"/>
          </a:p>
          <a:p>
            <a:r>
              <a:rPr lang="de-DE" b="1" dirty="0"/>
              <a:t>15 </a:t>
            </a:r>
            <a:r>
              <a:rPr lang="de-DE" b="1" dirty="0" smtClean="0"/>
              <a:t>– </a:t>
            </a:r>
            <a:r>
              <a:rPr lang="de-DE" b="1" dirty="0" err="1" smtClean="0"/>
              <a:t>Netherlands</a:t>
            </a:r>
            <a:r>
              <a:rPr lang="de-DE" b="1" dirty="0" smtClean="0"/>
              <a:t> </a:t>
            </a:r>
          </a:p>
          <a:p>
            <a:r>
              <a:rPr lang="de-DE" dirty="0" err="1" smtClean="0"/>
              <a:t>minVWS</a:t>
            </a:r>
            <a:endParaRPr lang="de-DE" dirty="0"/>
          </a:p>
          <a:p>
            <a:r>
              <a:rPr lang="de-DE" b="1" dirty="0"/>
              <a:t>17 </a:t>
            </a:r>
            <a:r>
              <a:rPr lang="de-DE" b="1" dirty="0" smtClean="0"/>
              <a:t>– </a:t>
            </a:r>
            <a:r>
              <a:rPr lang="de-DE" b="1" dirty="0" err="1" smtClean="0"/>
              <a:t>Poland</a:t>
            </a:r>
            <a:endParaRPr lang="de-DE" dirty="0">
              <a:solidFill>
                <a:schemeClr val="bg1">
                  <a:lumMod val="65000"/>
                </a:schemeClr>
              </a:solidFill>
            </a:endParaRPr>
          </a:p>
          <a:p>
            <a:r>
              <a:rPr lang="de-DE" dirty="0" smtClean="0"/>
              <a:t>SUM</a:t>
            </a:r>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050" y="301420"/>
            <a:ext cx="64928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5357980" y="2287984"/>
            <a:ext cx="2199939" cy="4247317"/>
          </a:xfrm>
          <a:prstGeom prst="rect">
            <a:avLst/>
          </a:prstGeom>
        </p:spPr>
        <p:txBody>
          <a:bodyPr wrap="square">
            <a:spAutoFit/>
          </a:bodyPr>
          <a:lstStyle/>
          <a:p>
            <a:r>
              <a:rPr lang="de-DE" b="1" dirty="0"/>
              <a:t>18 – Portugal</a:t>
            </a:r>
          </a:p>
          <a:p>
            <a:r>
              <a:rPr lang="de-DE" dirty="0"/>
              <a:t>MS </a:t>
            </a:r>
          </a:p>
          <a:p>
            <a:r>
              <a:rPr lang="de-DE" b="1" dirty="0"/>
              <a:t>19 – Romania </a:t>
            </a:r>
          </a:p>
          <a:p>
            <a:r>
              <a:rPr lang="de-DE" dirty="0"/>
              <a:t>SNSPMPDSB</a:t>
            </a:r>
          </a:p>
          <a:p>
            <a:r>
              <a:rPr lang="de-DE" dirty="0"/>
              <a:t>INSMC</a:t>
            </a:r>
          </a:p>
          <a:p>
            <a:r>
              <a:rPr lang="de-DE" b="1" dirty="0"/>
              <a:t>20 – </a:t>
            </a:r>
            <a:r>
              <a:rPr lang="de-DE" b="1" dirty="0" err="1"/>
              <a:t>Serbia</a:t>
            </a:r>
            <a:endParaRPr lang="de-DE" b="1" dirty="0"/>
          </a:p>
          <a:p>
            <a:r>
              <a:rPr lang="de-DE" dirty="0"/>
              <a:t>IPHS </a:t>
            </a:r>
          </a:p>
          <a:p>
            <a:r>
              <a:rPr lang="de-DE" dirty="0"/>
              <a:t>IPHN </a:t>
            </a:r>
            <a:endParaRPr lang="de-DE" dirty="0" smtClean="0"/>
          </a:p>
          <a:p>
            <a:r>
              <a:rPr lang="de-DE" b="1" dirty="0" smtClean="0"/>
              <a:t>22 – </a:t>
            </a:r>
            <a:r>
              <a:rPr lang="de-DE" b="1" dirty="0" err="1" smtClean="0"/>
              <a:t>Slovenia</a:t>
            </a:r>
            <a:endParaRPr lang="de-DE" b="1" dirty="0" smtClean="0"/>
          </a:p>
          <a:p>
            <a:r>
              <a:rPr lang="de-DE" dirty="0" smtClean="0"/>
              <a:t>NIJZ</a:t>
            </a:r>
            <a:endParaRPr lang="de-DE" dirty="0"/>
          </a:p>
          <a:p>
            <a:r>
              <a:rPr lang="de-DE" b="1" dirty="0"/>
              <a:t>23 – </a:t>
            </a:r>
            <a:r>
              <a:rPr lang="de-DE" b="1" dirty="0" smtClean="0"/>
              <a:t>Spain</a:t>
            </a:r>
            <a:endParaRPr lang="de-DE" dirty="0">
              <a:solidFill>
                <a:schemeClr val="bg1">
                  <a:lumMod val="65000"/>
                </a:schemeClr>
              </a:solidFill>
            </a:endParaRPr>
          </a:p>
          <a:p>
            <a:r>
              <a:rPr lang="de-DE" dirty="0"/>
              <a:t>FISABIO</a:t>
            </a:r>
          </a:p>
          <a:p>
            <a:r>
              <a:rPr lang="de-DE" dirty="0"/>
              <a:t>DPTSALUD,GV</a:t>
            </a:r>
          </a:p>
          <a:p>
            <a:r>
              <a:rPr lang="de-DE" b="1" dirty="0"/>
              <a:t>24 – </a:t>
            </a:r>
            <a:r>
              <a:rPr lang="de-DE" b="1" dirty="0" err="1"/>
              <a:t>Sweden</a:t>
            </a:r>
            <a:endParaRPr lang="de-DE" b="1" dirty="0"/>
          </a:p>
          <a:p>
            <a:r>
              <a:rPr lang="de-DE" dirty="0" err="1"/>
              <a:t>FoHM</a:t>
            </a:r>
            <a:endParaRPr lang="de-DE" dirty="0"/>
          </a:p>
        </p:txBody>
      </p:sp>
      <p:sp>
        <p:nvSpPr>
          <p:cNvPr id="6" name="Rettangolo 3"/>
          <p:cNvSpPr/>
          <p:nvPr/>
        </p:nvSpPr>
        <p:spPr>
          <a:xfrm>
            <a:off x="2247024" y="1459930"/>
            <a:ext cx="1544012" cy="369332"/>
          </a:xfrm>
          <a:prstGeom prst="rect">
            <a:avLst/>
          </a:prstGeom>
          <a:solidFill>
            <a:srgbClr val="00B0F0"/>
          </a:solidFill>
        </p:spPr>
        <p:txBody>
          <a:bodyPr wrap="none">
            <a:spAutoFit/>
          </a:bodyPr>
          <a:lstStyle/>
          <a:p>
            <a:r>
              <a:rPr lang="en-US"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13 countries</a:t>
            </a:r>
            <a:endPar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ttangolo 4"/>
          <p:cNvSpPr/>
          <p:nvPr/>
        </p:nvSpPr>
        <p:spPr>
          <a:xfrm>
            <a:off x="3810345" y="1878042"/>
            <a:ext cx="1656677" cy="369332"/>
          </a:xfrm>
          <a:prstGeom prst="rect">
            <a:avLst/>
          </a:prstGeom>
          <a:solidFill>
            <a:srgbClr val="FFC000"/>
          </a:solidFill>
        </p:spPr>
        <p:txBody>
          <a:bodyPr wrap="square">
            <a:spAutoFit/>
          </a:bodyPr>
          <a:lstStyle/>
          <a:p>
            <a:r>
              <a:rPr lang="en-US" dirty="0" smtClean="0">
                <a:solidFill>
                  <a:srgbClr val="0070C0"/>
                </a:solidFill>
                <a:ea typeface="Times New Roman" panose="02020603050405020304" pitchFamily="18" charset="0"/>
              </a:rPr>
              <a:t>17 Institutions</a:t>
            </a:r>
            <a:endParaRPr lang="en-US" dirty="0">
              <a:solidFill>
                <a:srgbClr val="0070C0"/>
              </a:solidFill>
              <a:ea typeface="Times New Roman" panose="02020603050405020304" pitchFamily="18" charset="0"/>
            </a:endParaRPr>
          </a:p>
        </p:txBody>
      </p:sp>
    </p:spTree>
    <p:extLst>
      <p:ext uri="{BB962C8B-B14F-4D97-AF65-F5344CB8AC3E}">
        <p14:creationId xmlns:p14="http://schemas.microsoft.com/office/powerpoint/2010/main" val="1877029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244590" y="5296190"/>
            <a:ext cx="369332" cy="1418677"/>
          </a:xfrm>
          <a:prstGeom prst="rect">
            <a:avLst/>
          </a:prstGeom>
          <a:solidFill>
            <a:schemeClr val="bg1"/>
          </a:solidFill>
        </p:spPr>
        <p:txBody>
          <a:bodyPr vert="vert270" wrap="square" rtlCol="0">
            <a:spAutoFit/>
          </a:bodyPr>
          <a:lstStyle/>
          <a:p>
            <a:r>
              <a:rPr lang="en-US" sz="1200" dirty="0" err="1" smtClean="0"/>
              <a:t>Diderichsen</a:t>
            </a:r>
            <a:r>
              <a:rPr lang="en-US" sz="1200" dirty="0" smtClean="0"/>
              <a:t> (2012)</a:t>
            </a:r>
            <a:endParaRPr lang="de-DE" sz="12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179"/>
          <a:stretch/>
        </p:blipFill>
        <p:spPr bwMode="auto">
          <a:xfrm>
            <a:off x="1471612" y="1138526"/>
            <a:ext cx="6772978" cy="557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5891135" y="2971536"/>
            <a:ext cx="3252865" cy="7869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0000"/>
                </a:solidFill>
              </a:rPr>
              <a:t>Differential </a:t>
            </a:r>
            <a:r>
              <a:rPr lang="de-DE" b="1" dirty="0" err="1" smtClean="0">
                <a:solidFill>
                  <a:srgbClr val="FF0000"/>
                </a:solidFill>
              </a:rPr>
              <a:t>exposure</a:t>
            </a:r>
            <a:endParaRPr lang="de-DE" b="1" dirty="0">
              <a:solidFill>
                <a:srgbClr val="FF0000"/>
              </a:solidFill>
            </a:endParaRPr>
          </a:p>
        </p:txBody>
      </p:sp>
      <p:sp>
        <p:nvSpPr>
          <p:cNvPr id="6" name="Ellipse 5"/>
          <p:cNvSpPr/>
          <p:nvPr/>
        </p:nvSpPr>
        <p:spPr>
          <a:xfrm>
            <a:off x="5891134" y="3926696"/>
            <a:ext cx="3252865" cy="8169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0000"/>
                </a:solidFill>
              </a:rPr>
              <a:t>Differential </a:t>
            </a:r>
            <a:r>
              <a:rPr lang="de-DE" b="1" dirty="0" err="1" smtClean="0">
                <a:solidFill>
                  <a:srgbClr val="FF0000"/>
                </a:solidFill>
              </a:rPr>
              <a:t>vulnerability</a:t>
            </a:r>
            <a:endParaRPr lang="de-DE" b="1" dirty="0">
              <a:solidFill>
                <a:srgbClr val="FF0000"/>
              </a:solidFill>
            </a:endParaRPr>
          </a:p>
        </p:txBody>
      </p:sp>
      <p:sp>
        <p:nvSpPr>
          <p:cNvPr id="7" name="Title 1"/>
          <p:cNvSpPr txBox="1">
            <a:spLocks/>
          </p:cNvSpPr>
          <p:nvPr/>
        </p:nvSpPr>
        <p:spPr>
          <a:xfrm>
            <a:off x="1715742" y="243732"/>
            <a:ext cx="6383801" cy="68873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4000" baseline="30000" dirty="0" smtClean="0">
                <a:solidFill>
                  <a:schemeClr val="bg1"/>
                </a:solidFill>
                <a:latin typeface="Arial" panose="020B0604020202020204" pitchFamily="34" charset="0"/>
                <a:cs typeface="Arial" panose="020B0604020202020204" pitchFamily="34" charset="0"/>
              </a:rPr>
              <a:t>Mechanisms</a:t>
            </a:r>
            <a:r>
              <a:rPr lang="en-US" sz="4000" dirty="0" smtClean="0">
                <a:solidFill>
                  <a:schemeClr val="bg1"/>
                </a:solidFill>
                <a:latin typeface="Arial" panose="020B0604020202020204" pitchFamily="34" charset="0"/>
                <a:cs typeface="Arial" panose="020B0604020202020204" pitchFamily="34" charset="0"/>
              </a:rPr>
              <a:t> for HI</a:t>
            </a:r>
            <a:endParaRPr lang="en-US" sz="4000"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2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5742" y="6370501"/>
            <a:ext cx="1507143" cy="276999"/>
          </a:xfrm>
          <a:prstGeom prst="rect">
            <a:avLst/>
          </a:prstGeom>
          <a:solidFill>
            <a:schemeClr val="bg1"/>
          </a:solidFill>
        </p:spPr>
        <p:txBody>
          <a:bodyPr wrap="square" rtlCol="0">
            <a:spAutoFit/>
          </a:bodyPr>
          <a:lstStyle/>
          <a:p>
            <a:r>
              <a:rPr lang="en-US" sz="1200" dirty="0" err="1" smtClean="0"/>
              <a:t>Diderichsen</a:t>
            </a:r>
            <a:r>
              <a:rPr lang="en-US" sz="1200" dirty="0" smtClean="0"/>
              <a:t> (2012)</a:t>
            </a:r>
            <a:endParaRPr lang="de-DE" sz="1200" dirty="0"/>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38000"/>
                    </a14:imgEffect>
                    <a14:imgEffect>
                      <a14:brightnessContrast bright="8000"/>
                    </a14:imgEffect>
                  </a14:imgLayer>
                </a14:imgProps>
              </a:ext>
              <a:ext uri="{28A0092B-C50C-407E-A947-70E740481C1C}">
                <a14:useLocalDpi xmlns:a14="http://schemas.microsoft.com/office/drawing/2010/main" val="0"/>
              </a:ext>
            </a:extLst>
          </a:blip>
          <a:srcRect b="6179"/>
          <a:stretch/>
        </p:blipFill>
        <p:spPr bwMode="auto">
          <a:xfrm>
            <a:off x="1471612" y="794160"/>
            <a:ext cx="6772978" cy="557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bgerundetes Rechteck 3"/>
          <p:cNvSpPr/>
          <p:nvPr/>
        </p:nvSpPr>
        <p:spPr>
          <a:xfrm>
            <a:off x="2578309" y="1223493"/>
            <a:ext cx="3986135" cy="966163"/>
          </a:xfrm>
          <a:prstGeom prst="roundRect">
            <a:avLst/>
          </a:prstGeom>
          <a:solidFill>
            <a:srgbClr val="FFC000">
              <a:alpha val="94000"/>
            </a:srgb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err="1" smtClean="0">
                <a:solidFill>
                  <a:schemeClr val="tx1"/>
                </a:solidFill>
              </a:rPr>
              <a:t>Examples</a:t>
            </a:r>
            <a:r>
              <a:rPr lang="de-DE" sz="2000" b="1" dirty="0" smtClean="0">
                <a:solidFill>
                  <a:schemeClr val="tx1"/>
                </a:solidFill>
              </a:rPr>
              <a:t> </a:t>
            </a:r>
            <a:r>
              <a:rPr lang="de-DE" sz="2000" b="1" dirty="0" err="1" smtClean="0">
                <a:solidFill>
                  <a:schemeClr val="tx1"/>
                </a:solidFill>
              </a:rPr>
              <a:t>for</a:t>
            </a:r>
            <a:r>
              <a:rPr lang="de-DE" sz="2000" b="1" dirty="0" smtClean="0">
                <a:solidFill>
                  <a:schemeClr val="tx1"/>
                </a:solidFill>
              </a:rPr>
              <a:t> </a:t>
            </a:r>
            <a:r>
              <a:rPr lang="de-DE" sz="2000" b="1" dirty="0" err="1" smtClean="0">
                <a:solidFill>
                  <a:schemeClr val="tx1"/>
                </a:solidFill>
              </a:rPr>
              <a:t>evidence</a:t>
            </a:r>
            <a:r>
              <a:rPr lang="de-DE" sz="2000" b="1" dirty="0" smtClean="0">
                <a:solidFill>
                  <a:schemeClr val="tx1"/>
                </a:solidFill>
              </a:rPr>
              <a:t> </a:t>
            </a:r>
            <a:r>
              <a:rPr lang="de-DE" sz="2000" b="1" dirty="0" err="1" smtClean="0">
                <a:solidFill>
                  <a:schemeClr val="tx1"/>
                </a:solidFill>
              </a:rPr>
              <a:t>for</a:t>
            </a:r>
            <a:r>
              <a:rPr lang="de-DE" sz="2000" b="1" dirty="0" smtClean="0">
                <a:solidFill>
                  <a:schemeClr val="tx1"/>
                </a:solidFill>
              </a:rPr>
              <a:t> </a:t>
            </a:r>
            <a:r>
              <a:rPr lang="de-DE" sz="2000" b="1" dirty="0" err="1" smtClean="0">
                <a:solidFill>
                  <a:schemeClr val="tx1"/>
                </a:solidFill>
              </a:rPr>
              <a:t>unhealthy</a:t>
            </a:r>
            <a:r>
              <a:rPr lang="de-DE" sz="2000" b="1" dirty="0" smtClean="0">
                <a:solidFill>
                  <a:schemeClr val="tx1"/>
                </a:solidFill>
              </a:rPr>
              <a:t> </a:t>
            </a:r>
            <a:r>
              <a:rPr lang="de-DE" sz="2000" b="1" dirty="0" err="1" smtClean="0">
                <a:solidFill>
                  <a:schemeClr val="tx1"/>
                </a:solidFill>
              </a:rPr>
              <a:t>and</a:t>
            </a:r>
            <a:r>
              <a:rPr lang="de-DE" sz="2000" b="1" dirty="0" smtClean="0">
                <a:solidFill>
                  <a:schemeClr val="tx1"/>
                </a:solidFill>
              </a:rPr>
              <a:t> </a:t>
            </a:r>
            <a:r>
              <a:rPr lang="de-DE" sz="2000" b="1" dirty="0" err="1" smtClean="0">
                <a:solidFill>
                  <a:schemeClr val="tx1"/>
                </a:solidFill>
              </a:rPr>
              <a:t>unequal</a:t>
            </a:r>
            <a:r>
              <a:rPr lang="de-DE" sz="2000" b="1" dirty="0" smtClean="0">
                <a:solidFill>
                  <a:schemeClr val="tx1"/>
                </a:solidFill>
              </a:rPr>
              <a:t> </a:t>
            </a:r>
            <a:r>
              <a:rPr lang="de-DE" sz="2000" b="1" dirty="0" err="1" smtClean="0">
                <a:solidFill>
                  <a:schemeClr val="tx1"/>
                </a:solidFill>
              </a:rPr>
              <a:t>living</a:t>
            </a:r>
            <a:r>
              <a:rPr lang="de-DE" sz="2000" b="1" dirty="0" smtClean="0">
                <a:solidFill>
                  <a:schemeClr val="tx1"/>
                </a:solidFill>
              </a:rPr>
              <a:t> </a:t>
            </a:r>
            <a:r>
              <a:rPr lang="de-DE" sz="2000" b="1" dirty="0" err="1" smtClean="0">
                <a:solidFill>
                  <a:schemeClr val="tx1"/>
                </a:solidFill>
              </a:rPr>
              <a:t>environments</a:t>
            </a:r>
            <a:r>
              <a:rPr lang="de-DE" sz="2000" b="1" dirty="0" smtClean="0">
                <a:solidFill>
                  <a:schemeClr val="tx1"/>
                </a:solidFill>
              </a:rPr>
              <a:t>:</a:t>
            </a:r>
          </a:p>
        </p:txBody>
      </p:sp>
      <p:sp>
        <p:nvSpPr>
          <p:cNvPr id="11" name="Abgerundetes Rechteck 10"/>
          <p:cNvSpPr/>
          <p:nvPr/>
        </p:nvSpPr>
        <p:spPr>
          <a:xfrm>
            <a:off x="1566472" y="2730709"/>
            <a:ext cx="1476531" cy="604603"/>
          </a:xfrm>
          <a:prstGeom prst="roundRect">
            <a:avLst/>
          </a:prstGeom>
          <a:solidFill>
            <a:srgbClr val="FFC000">
              <a:alpha val="94000"/>
            </a:srgb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solidFill>
              </a:rPr>
              <a:t>Residential </a:t>
            </a:r>
            <a:r>
              <a:rPr lang="de-DE" b="1" dirty="0" err="1" smtClean="0">
                <a:solidFill>
                  <a:schemeClr val="tx1"/>
                </a:solidFill>
              </a:rPr>
              <a:t>segregation</a:t>
            </a:r>
            <a:endParaRPr lang="de-DE" b="1" dirty="0" smtClean="0">
              <a:solidFill>
                <a:schemeClr val="tx1"/>
              </a:solidFill>
            </a:endParaRPr>
          </a:p>
        </p:txBody>
      </p:sp>
      <p:sp>
        <p:nvSpPr>
          <p:cNvPr id="12" name="Abgerundetes Rechteck 11"/>
          <p:cNvSpPr/>
          <p:nvPr/>
        </p:nvSpPr>
        <p:spPr>
          <a:xfrm>
            <a:off x="3222885" y="2730708"/>
            <a:ext cx="1841290" cy="604603"/>
          </a:xfrm>
          <a:prstGeom prst="roundRect">
            <a:avLst/>
          </a:prstGeom>
          <a:solidFill>
            <a:srgbClr val="FFC000">
              <a:alpha val="94000"/>
            </a:srgb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smtClean="0">
                <a:solidFill>
                  <a:schemeClr val="tx1"/>
                </a:solidFill>
              </a:rPr>
              <a:t>Social</a:t>
            </a:r>
            <a:r>
              <a:rPr lang="de-DE" b="1" dirty="0" smtClean="0">
                <a:solidFill>
                  <a:schemeClr val="tx1"/>
                </a:solidFill>
              </a:rPr>
              <a:t> </a:t>
            </a:r>
            <a:r>
              <a:rPr lang="de-DE" b="1" dirty="0" err="1" smtClean="0">
                <a:solidFill>
                  <a:schemeClr val="tx1"/>
                </a:solidFill>
              </a:rPr>
              <a:t>cohesion</a:t>
            </a:r>
            <a:endParaRPr lang="de-DE" b="1" dirty="0" smtClean="0">
              <a:solidFill>
                <a:schemeClr val="tx1"/>
              </a:solidFill>
            </a:endParaRPr>
          </a:p>
        </p:txBody>
      </p:sp>
      <p:sp>
        <p:nvSpPr>
          <p:cNvPr id="13" name="Abgerundetes Rechteck 12"/>
          <p:cNvSpPr/>
          <p:nvPr/>
        </p:nvSpPr>
        <p:spPr>
          <a:xfrm>
            <a:off x="5249057" y="2659506"/>
            <a:ext cx="1931232" cy="747008"/>
          </a:xfrm>
          <a:prstGeom prst="roundRect">
            <a:avLst/>
          </a:prstGeom>
          <a:solidFill>
            <a:srgbClr val="FFC000">
              <a:alpha val="94000"/>
            </a:srgb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smtClean="0">
                <a:solidFill>
                  <a:schemeClr val="tx1"/>
                </a:solidFill>
              </a:rPr>
              <a:t>Supportive</a:t>
            </a:r>
            <a:r>
              <a:rPr lang="de-DE" b="1" dirty="0" smtClean="0">
                <a:solidFill>
                  <a:schemeClr val="tx1"/>
                </a:solidFill>
              </a:rPr>
              <a:t> </a:t>
            </a:r>
            <a:r>
              <a:rPr lang="de-DE" b="1" dirty="0" err="1" smtClean="0">
                <a:solidFill>
                  <a:schemeClr val="tx1"/>
                </a:solidFill>
              </a:rPr>
              <a:t>social</a:t>
            </a:r>
            <a:r>
              <a:rPr lang="de-DE" b="1" dirty="0" smtClean="0">
                <a:solidFill>
                  <a:schemeClr val="tx1"/>
                </a:solidFill>
              </a:rPr>
              <a:t> </a:t>
            </a:r>
            <a:r>
              <a:rPr lang="de-DE" b="1" dirty="0" err="1" smtClean="0">
                <a:solidFill>
                  <a:schemeClr val="tx1"/>
                </a:solidFill>
              </a:rPr>
              <a:t>relationships</a:t>
            </a:r>
            <a:endParaRPr lang="de-DE" b="1" dirty="0" smtClean="0">
              <a:solidFill>
                <a:schemeClr val="tx1"/>
              </a:solidFill>
            </a:endParaRPr>
          </a:p>
        </p:txBody>
      </p:sp>
      <p:sp>
        <p:nvSpPr>
          <p:cNvPr id="14" name="Abgerundetes Rechteck 13"/>
          <p:cNvSpPr/>
          <p:nvPr/>
        </p:nvSpPr>
        <p:spPr>
          <a:xfrm>
            <a:off x="3229661" y="4718231"/>
            <a:ext cx="1676399" cy="869429"/>
          </a:xfrm>
          <a:prstGeom prst="roundRect">
            <a:avLst/>
          </a:prstGeom>
          <a:solidFill>
            <a:srgbClr val="FFC000">
              <a:alpha val="94000"/>
            </a:srgb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smtClean="0">
                <a:solidFill>
                  <a:schemeClr val="tx1"/>
                </a:solidFill>
              </a:rPr>
              <a:t>Accessibility</a:t>
            </a:r>
            <a:r>
              <a:rPr lang="de-DE" b="1" dirty="0" smtClean="0">
                <a:solidFill>
                  <a:schemeClr val="tx1"/>
                </a:solidFill>
              </a:rPr>
              <a:t> </a:t>
            </a:r>
            <a:r>
              <a:rPr lang="de-DE" b="1" dirty="0" err="1" smtClean="0">
                <a:solidFill>
                  <a:schemeClr val="tx1"/>
                </a:solidFill>
              </a:rPr>
              <a:t>of</a:t>
            </a:r>
            <a:r>
              <a:rPr lang="de-DE" b="1" dirty="0" smtClean="0">
                <a:solidFill>
                  <a:schemeClr val="tx1"/>
                </a:solidFill>
              </a:rPr>
              <a:t> </a:t>
            </a:r>
            <a:r>
              <a:rPr lang="de-DE" b="1" dirty="0" err="1" smtClean="0">
                <a:solidFill>
                  <a:schemeClr val="tx1"/>
                </a:solidFill>
              </a:rPr>
              <a:t>healthy</a:t>
            </a:r>
            <a:r>
              <a:rPr lang="de-DE" b="1" dirty="0" smtClean="0">
                <a:solidFill>
                  <a:schemeClr val="tx1"/>
                </a:solidFill>
              </a:rPr>
              <a:t> </a:t>
            </a:r>
            <a:r>
              <a:rPr lang="de-DE" b="1" dirty="0" err="1" smtClean="0">
                <a:solidFill>
                  <a:schemeClr val="tx1"/>
                </a:solidFill>
              </a:rPr>
              <a:t>foods</a:t>
            </a:r>
            <a:endParaRPr lang="de-DE" b="1" dirty="0" smtClean="0">
              <a:solidFill>
                <a:schemeClr val="tx1"/>
              </a:solidFill>
            </a:endParaRPr>
          </a:p>
        </p:txBody>
      </p:sp>
      <p:sp>
        <p:nvSpPr>
          <p:cNvPr id="15" name="Abgerundetes Rechteck 14"/>
          <p:cNvSpPr/>
          <p:nvPr/>
        </p:nvSpPr>
        <p:spPr>
          <a:xfrm>
            <a:off x="4370883" y="3743569"/>
            <a:ext cx="1843790" cy="434714"/>
          </a:xfrm>
          <a:prstGeom prst="roundRect">
            <a:avLst/>
          </a:prstGeom>
          <a:solidFill>
            <a:srgbClr val="FFC000">
              <a:alpha val="94000"/>
            </a:srgb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smtClean="0">
                <a:solidFill>
                  <a:schemeClr val="tx1"/>
                </a:solidFill>
              </a:rPr>
              <a:t>Physical</a:t>
            </a:r>
            <a:r>
              <a:rPr lang="de-DE" b="1" dirty="0" smtClean="0">
                <a:solidFill>
                  <a:schemeClr val="tx1"/>
                </a:solidFill>
              </a:rPr>
              <a:t> </a:t>
            </a:r>
            <a:r>
              <a:rPr lang="de-DE" b="1" dirty="0" err="1" smtClean="0">
                <a:solidFill>
                  <a:schemeClr val="tx1"/>
                </a:solidFill>
              </a:rPr>
              <a:t>activity</a:t>
            </a:r>
            <a:endParaRPr lang="de-DE" b="1" dirty="0" smtClean="0">
              <a:solidFill>
                <a:schemeClr val="tx1"/>
              </a:solidFill>
            </a:endParaRPr>
          </a:p>
        </p:txBody>
      </p:sp>
      <p:sp>
        <p:nvSpPr>
          <p:cNvPr id="16" name="Abgerundetes Rechteck 15"/>
          <p:cNvSpPr/>
          <p:nvPr/>
        </p:nvSpPr>
        <p:spPr>
          <a:xfrm>
            <a:off x="5286532" y="4458403"/>
            <a:ext cx="1856281" cy="694543"/>
          </a:xfrm>
          <a:prstGeom prst="roundRect">
            <a:avLst/>
          </a:prstGeom>
          <a:solidFill>
            <a:srgbClr val="FFC000">
              <a:alpha val="94000"/>
            </a:srgb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smtClean="0">
                <a:solidFill>
                  <a:schemeClr val="tx1"/>
                </a:solidFill>
              </a:rPr>
              <a:t>Accidents</a:t>
            </a:r>
            <a:r>
              <a:rPr lang="de-DE" b="1" dirty="0" smtClean="0">
                <a:solidFill>
                  <a:schemeClr val="tx1"/>
                </a:solidFill>
              </a:rPr>
              <a:t> </a:t>
            </a:r>
            <a:r>
              <a:rPr lang="de-DE" b="1" dirty="0" err="1" smtClean="0">
                <a:solidFill>
                  <a:schemeClr val="tx1"/>
                </a:solidFill>
              </a:rPr>
              <a:t>and</a:t>
            </a:r>
            <a:r>
              <a:rPr lang="de-DE" b="1" dirty="0" smtClean="0">
                <a:solidFill>
                  <a:schemeClr val="tx1"/>
                </a:solidFill>
              </a:rPr>
              <a:t> </a:t>
            </a:r>
            <a:r>
              <a:rPr lang="de-DE" b="1" dirty="0" err="1" smtClean="0">
                <a:solidFill>
                  <a:schemeClr val="tx1"/>
                </a:solidFill>
              </a:rPr>
              <a:t>injury</a:t>
            </a:r>
            <a:endParaRPr lang="de-DE" b="1" dirty="0" smtClean="0">
              <a:solidFill>
                <a:schemeClr val="tx1"/>
              </a:solidFill>
            </a:endParaRPr>
          </a:p>
        </p:txBody>
      </p:sp>
      <p:sp>
        <p:nvSpPr>
          <p:cNvPr id="17" name="Abgerundetes Rechteck 16"/>
          <p:cNvSpPr/>
          <p:nvPr/>
        </p:nvSpPr>
        <p:spPr>
          <a:xfrm>
            <a:off x="1422631" y="3582330"/>
            <a:ext cx="2615731" cy="869429"/>
          </a:xfrm>
          <a:prstGeom prst="roundRect">
            <a:avLst/>
          </a:prstGeom>
          <a:solidFill>
            <a:srgbClr val="FFC000">
              <a:alpha val="94000"/>
            </a:srgb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solidFill>
                  <a:schemeClr val="tx1"/>
                </a:solidFill>
              </a:rPr>
              <a:t>E</a:t>
            </a:r>
            <a:r>
              <a:rPr lang="de-DE" b="1" dirty="0" smtClean="0">
                <a:solidFill>
                  <a:schemeClr val="tx1"/>
                </a:solidFill>
              </a:rPr>
              <a:t>nvironmental </a:t>
            </a:r>
            <a:r>
              <a:rPr lang="de-DE" b="1" dirty="0" err="1" smtClean="0">
                <a:solidFill>
                  <a:schemeClr val="tx1"/>
                </a:solidFill>
              </a:rPr>
              <a:t>health</a:t>
            </a:r>
            <a:r>
              <a:rPr lang="de-DE" b="1" dirty="0" smtClean="0">
                <a:solidFill>
                  <a:schemeClr val="tx1"/>
                </a:solidFill>
              </a:rPr>
              <a:t> </a:t>
            </a:r>
            <a:r>
              <a:rPr lang="de-DE" b="1" dirty="0" err="1" smtClean="0">
                <a:solidFill>
                  <a:schemeClr val="tx1"/>
                </a:solidFill>
              </a:rPr>
              <a:t>risks</a:t>
            </a:r>
            <a:r>
              <a:rPr lang="de-DE" b="1" dirty="0" smtClean="0">
                <a:solidFill>
                  <a:schemeClr val="tx1"/>
                </a:solidFill>
              </a:rPr>
              <a:t> (</a:t>
            </a:r>
            <a:r>
              <a:rPr lang="de-DE" b="1" dirty="0" err="1" smtClean="0">
                <a:solidFill>
                  <a:schemeClr val="tx1"/>
                </a:solidFill>
              </a:rPr>
              <a:t>as</a:t>
            </a:r>
            <a:r>
              <a:rPr lang="de-DE" b="1" dirty="0" smtClean="0">
                <a:solidFill>
                  <a:schemeClr val="tx1"/>
                </a:solidFill>
              </a:rPr>
              <a:t> </a:t>
            </a:r>
            <a:r>
              <a:rPr lang="de-DE" b="1" dirty="0" err="1" smtClean="0">
                <a:solidFill>
                  <a:schemeClr val="tx1"/>
                </a:solidFill>
              </a:rPr>
              <a:t>air</a:t>
            </a:r>
            <a:r>
              <a:rPr lang="de-DE" b="1" dirty="0" smtClean="0">
                <a:solidFill>
                  <a:schemeClr val="tx1"/>
                </a:solidFill>
              </a:rPr>
              <a:t>, </a:t>
            </a:r>
            <a:r>
              <a:rPr lang="de-DE" b="1" dirty="0" err="1" smtClean="0">
                <a:solidFill>
                  <a:schemeClr val="tx1"/>
                </a:solidFill>
              </a:rPr>
              <a:t>soil</a:t>
            </a:r>
            <a:r>
              <a:rPr lang="de-DE" b="1" dirty="0" smtClean="0">
                <a:solidFill>
                  <a:schemeClr val="tx1"/>
                </a:solidFill>
              </a:rPr>
              <a:t>, </a:t>
            </a:r>
            <a:r>
              <a:rPr lang="de-DE" b="1" dirty="0" err="1" smtClean="0">
                <a:solidFill>
                  <a:schemeClr val="tx1"/>
                </a:solidFill>
              </a:rPr>
              <a:t>water</a:t>
            </a:r>
            <a:r>
              <a:rPr lang="de-DE" b="1" dirty="0" smtClean="0">
                <a:solidFill>
                  <a:schemeClr val="tx1"/>
                </a:solidFill>
              </a:rPr>
              <a:t>)</a:t>
            </a:r>
          </a:p>
        </p:txBody>
      </p:sp>
    </p:spTree>
    <p:extLst>
      <p:ext uri="{BB962C8B-B14F-4D97-AF65-F5344CB8AC3E}">
        <p14:creationId xmlns:p14="http://schemas.microsoft.com/office/powerpoint/2010/main" val="254116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5742" y="6370501"/>
            <a:ext cx="1507143" cy="276999"/>
          </a:xfrm>
          <a:prstGeom prst="rect">
            <a:avLst/>
          </a:prstGeom>
          <a:solidFill>
            <a:schemeClr val="bg1"/>
          </a:solidFill>
        </p:spPr>
        <p:txBody>
          <a:bodyPr wrap="square" rtlCol="0">
            <a:spAutoFit/>
          </a:bodyPr>
          <a:lstStyle/>
          <a:p>
            <a:r>
              <a:rPr lang="en-US" sz="1200" dirty="0" err="1" smtClean="0"/>
              <a:t>Diderichsen</a:t>
            </a:r>
            <a:r>
              <a:rPr lang="en-US" sz="1200" dirty="0" smtClean="0"/>
              <a:t> (2012)</a:t>
            </a:r>
            <a:endParaRPr lang="de-DE" sz="1200" dirty="0"/>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38000"/>
                    </a14:imgEffect>
                    <a14:imgEffect>
                      <a14:brightnessContrast bright="8000"/>
                    </a14:imgEffect>
                  </a14:imgLayer>
                </a14:imgProps>
              </a:ext>
              <a:ext uri="{28A0092B-C50C-407E-A947-70E740481C1C}">
                <a14:useLocalDpi xmlns:a14="http://schemas.microsoft.com/office/drawing/2010/main" val="0"/>
              </a:ext>
            </a:extLst>
          </a:blip>
          <a:srcRect b="6179"/>
          <a:stretch/>
        </p:blipFill>
        <p:spPr bwMode="auto">
          <a:xfrm>
            <a:off x="1471612" y="794160"/>
            <a:ext cx="6772978" cy="5576341"/>
          </a:xfrm>
          <a:prstGeom prst="rect">
            <a:avLst/>
          </a:prstGeom>
          <a:solidFill>
            <a:schemeClr val="accent1">
              <a:alpha val="94000"/>
            </a:schemeClr>
          </a:solidFill>
          <a:ln w="9525">
            <a:noFill/>
            <a:miter lim="800000"/>
            <a:headEnd/>
            <a:tailEnd/>
          </a:ln>
          <a:effectLst/>
          <a:extLst/>
        </p:spPr>
      </p:pic>
      <p:sp>
        <p:nvSpPr>
          <p:cNvPr id="4" name="Abgerundetes Rechteck 3"/>
          <p:cNvSpPr/>
          <p:nvPr/>
        </p:nvSpPr>
        <p:spPr>
          <a:xfrm>
            <a:off x="2311113" y="1079205"/>
            <a:ext cx="4749771" cy="911779"/>
          </a:xfrm>
          <a:prstGeom prst="roundRect">
            <a:avLst/>
          </a:prstGeom>
          <a:solidFill>
            <a:schemeClr val="accent1">
              <a:alpha val="94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err="1" smtClean="0">
                <a:solidFill>
                  <a:schemeClr val="tx1"/>
                </a:solidFill>
              </a:rPr>
              <a:t>Examples</a:t>
            </a:r>
            <a:r>
              <a:rPr lang="de-DE" sz="2400" b="1" dirty="0" smtClean="0">
                <a:solidFill>
                  <a:schemeClr val="tx1"/>
                </a:solidFill>
              </a:rPr>
              <a:t> </a:t>
            </a:r>
            <a:r>
              <a:rPr lang="de-DE" sz="2400" b="1" dirty="0" err="1" smtClean="0">
                <a:solidFill>
                  <a:schemeClr val="tx1"/>
                </a:solidFill>
              </a:rPr>
              <a:t>for</a:t>
            </a:r>
            <a:r>
              <a:rPr lang="de-DE" sz="2400" b="1" dirty="0" smtClean="0">
                <a:solidFill>
                  <a:schemeClr val="tx1"/>
                </a:solidFill>
              </a:rPr>
              <a:t> </a:t>
            </a:r>
            <a:r>
              <a:rPr lang="de-DE" sz="2400" b="1" dirty="0" err="1" smtClean="0">
                <a:solidFill>
                  <a:schemeClr val="tx1"/>
                </a:solidFill>
              </a:rPr>
              <a:t>r</a:t>
            </a:r>
            <a:r>
              <a:rPr lang="de-DE" sz="2400" b="1" dirty="0" err="1" smtClean="0">
                <a:solidFill>
                  <a:schemeClr val="tx1"/>
                </a:solidFill>
              </a:rPr>
              <a:t>ecommended</a:t>
            </a:r>
            <a:r>
              <a:rPr lang="de-DE" sz="2400" b="1" dirty="0" smtClean="0">
                <a:solidFill>
                  <a:schemeClr val="tx1"/>
                </a:solidFill>
              </a:rPr>
              <a:t> </a:t>
            </a:r>
            <a:r>
              <a:rPr lang="de-DE" sz="2400" b="1" dirty="0" err="1" smtClean="0">
                <a:solidFill>
                  <a:schemeClr val="tx1"/>
                </a:solidFill>
              </a:rPr>
              <a:t>action</a:t>
            </a:r>
            <a:r>
              <a:rPr lang="de-DE" sz="2400" b="1" dirty="0" smtClean="0">
                <a:solidFill>
                  <a:schemeClr val="tx1"/>
                </a:solidFill>
              </a:rPr>
              <a:t> </a:t>
            </a:r>
            <a:r>
              <a:rPr lang="de-DE" sz="2400" b="1" dirty="0" err="1" smtClean="0">
                <a:solidFill>
                  <a:schemeClr val="tx1"/>
                </a:solidFill>
              </a:rPr>
              <a:t>for</a:t>
            </a:r>
            <a:r>
              <a:rPr lang="de-DE" sz="2400" b="1" dirty="0" smtClean="0">
                <a:solidFill>
                  <a:schemeClr val="tx1"/>
                </a:solidFill>
              </a:rPr>
              <a:t> </a:t>
            </a:r>
            <a:r>
              <a:rPr lang="de-DE" sz="2400" b="1" dirty="0" err="1" smtClean="0">
                <a:solidFill>
                  <a:schemeClr val="tx1"/>
                </a:solidFill>
              </a:rPr>
              <a:t>healthy</a:t>
            </a:r>
            <a:r>
              <a:rPr lang="de-DE" sz="2400" b="1" dirty="0" smtClean="0">
                <a:solidFill>
                  <a:schemeClr val="tx1"/>
                </a:solidFill>
              </a:rPr>
              <a:t> </a:t>
            </a:r>
            <a:r>
              <a:rPr lang="de-DE" sz="2400" b="1" dirty="0" err="1" smtClean="0">
                <a:solidFill>
                  <a:schemeClr val="tx1"/>
                </a:solidFill>
              </a:rPr>
              <a:t>living</a:t>
            </a:r>
            <a:r>
              <a:rPr lang="de-DE" sz="2400" b="1" dirty="0" smtClean="0">
                <a:solidFill>
                  <a:schemeClr val="tx1"/>
                </a:solidFill>
              </a:rPr>
              <a:t> </a:t>
            </a:r>
            <a:r>
              <a:rPr lang="de-DE" sz="2400" b="1" dirty="0" err="1" smtClean="0">
                <a:solidFill>
                  <a:schemeClr val="tx1"/>
                </a:solidFill>
              </a:rPr>
              <a:t>environments</a:t>
            </a:r>
            <a:r>
              <a:rPr lang="de-DE" sz="2400" b="1" dirty="0" smtClean="0">
                <a:solidFill>
                  <a:schemeClr val="tx1"/>
                </a:solidFill>
              </a:rPr>
              <a:t>:</a:t>
            </a:r>
          </a:p>
        </p:txBody>
      </p:sp>
      <p:sp>
        <p:nvSpPr>
          <p:cNvPr id="11" name="Abgerundetes Rechteck 10"/>
          <p:cNvSpPr/>
          <p:nvPr/>
        </p:nvSpPr>
        <p:spPr>
          <a:xfrm>
            <a:off x="2867819" y="3169409"/>
            <a:ext cx="1476531" cy="604603"/>
          </a:xfrm>
          <a:prstGeom prst="roundRect">
            <a:avLst/>
          </a:prstGeom>
          <a:solidFill>
            <a:schemeClr val="accent1">
              <a:lumMod val="40000"/>
              <a:lumOff val="60000"/>
              <a:alpha val="94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a:solidFill>
                  <a:schemeClr val="tx1"/>
                </a:solidFill>
              </a:rPr>
              <a:t>Capacity</a:t>
            </a:r>
            <a:r>
              <a:rPr lang="de-DE" b="1" dirty="0">
                <a:solidFill>
                  <a:schemeClr val="tx1"/>
                </a:solidFill>
              </a:rPr>
              <a:t> Building</a:t>
            </a:r>
          </a:p>
        </p:txBody>
      </p:sp>
      <p:sp>
        <p:nvSpPr>
          <p:cNvPr id="12" name="Abgerundetes Rechteck 11"/>
          <p:cNvSpPr/>
          <p:nvPr/>
        </p:nvSpPr>
        <p:spPr>
          <a:xfrm>
            <a:off x="1142960" y="3169410"/>
            <a:ext cx="1499017" cy="604603"/>
          </a:xfrm>
          <a:prstGeom prst="roundRect">
            <a:avLst/>
          </a:prstGeom>
          <a:solidFill>
            <a:schemeClr val="accent1">
              <a:lumMod val="40000"/>
              <a:lumOff val="60000"/>
              <a:alpha val="94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smtClean="0">
                <a:solidFill>
                  <a:schemeClr val="tx1"/>
                </a:solidFill>
              </a:rPr>
              <a:t>Walkability</a:t>
            </a:r>
            <a:r>
              <a:rPr lang="de-DE" b="1" dirty="0" smtClean="0">
                <a:solidFill>
                  <a:schemeClr val="tx1"/>
                </a:solidFill>
              </a:rPr>
              <a:t> </a:t>
            </a:r>
            <a:r>
              <a:rPr lang="de-DE" b="1" dirty="0" err="1" smtClean="0">
                <a:solidFill>
                  <a:schemeClr val="tx1"/>
                </a:solidFill>
              </a:rPr>
              <a:t>concept</a:t>
            </a:r>
            <a:endParaRPr lang="de-DE" b="1" dirty="0" smtClean="0">
              <a:solidFill>
                <a:schemeClr val="tx1"/>
              </a:solidFill>
            </a:endParaRPr>
          </a:p>
        </p:txBody>
      </p:sp>
      <p:sp>
        <p:nvSpPr>
          <p:cNvPr id="13" name="Abgerundetes Rechteck 12"/>
          <p:cNvSpPr/>
          <p:nvPr/>
        </p:nvSpPr>
        <p:spPr>
          <a:xfrm>
            <a:off x="3084491" y="4763709"/>
            <a:ext cx="1880640" cy="747008"/>
          </a:xfrm>
          <a:prstGeom prst="roundRect">
            <a:avLst/>
          </a:prstGeom>
          <a:solidFill>
            <a:schemeClr val="accent1">
              <a:lumMod val="40000"/>
              <a:lumOff val="60000"/>
              <a:alpha val="94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smtClean="0">
                <a:solidFill>
                  <a:schemeClr val="tx1"/>
                </a:solidFill>
              </a:rPr>
              <a:t>Neighbourhood</a:t>
            </a:r>
            <a:r>
              <a:rPr lang="de-DE" b="1" dirty="0" smtClean="0">
                <a:solidFill>
                  <a:schemeClr val="tx1"/>
                </a:solidFill>
              </a:rPr>
              <a:t> </a:t>
            </a:r>
            <a:r>
              <a:rPr lang="de-DE" b="1" dirty="0" err="1" smtClean="0">
                <a:solidFill>
                  <a:schemeClr val="tx1"/>
                </a:solidFill>
              </a:rPr>
              <a:t>frameworks</a:t>
            </a:r>
            <a:endParaRPr lang="de-DE" b="1" dirty="0" smtClean="0">
              <a:solidFill>
                <a:schemeClr val="tx1"/>
              </a:solidFill>
            </a:endParaRPr>
          </a:p>
        </p:txBody>
      </p:sp>
      <p:sp>
        <p:nvSpPr>
          <p:cNvPr id="14" name="Abgerundetes Rechteck 13"/>
          <p:cNvSpPr/>
          <p:nvPr/>
        </p:nvSpPr>
        <p:spPr>
          <a:xfrm>
            <a:off x="1892468" y="5805089"/>
            <a:ext cx="5587062" cy="687367"/>
          </a:xfrm>
          <a:prstGeom prst="roundRect">
            <a:avLst/>
          </a:prstGeom>
          <a:solidFill>
            <a:srgbClr val="92D050">
              <a:alpha val="94000"/>
            </a:srgb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Urban </a:t>
            </a:r>
            <a:r>
              <a:rPr lang="de-DE" sz="2400" b="1" dirty="0" err="1" smtClean="0">
                <a:solidFill>
                  <a:schemeClr val="tx1"/>
                </a:solidFill>
              </a:rPr>
              <a:t>planning</a:t>
            </a:r>
            <a:r>
              <a:rPr lang="de-DE" sz="2400" b="1" dirty="0" smtClean="0">
                <a:solidFill>
                  <a:schemeClr val="tx1"/>
                </a:solidFill>
              </a:rPr>
              <a:t> </a:t>
            </a:r>
            <a:r>
              <a:rPr lang="de-DE" sz="2400" b="1" dirty="0" err="1" smtClean="0">
                <a:solidFill>
                  <a:schemeClr val="tx1"/>
                </a:solidFill>
              </a:rPr>
              <a:t>and</a:t>
            </a:r>
            <a:r>
              <a:rPr lang="de-DE" sz="2400" b="1" dirty="0" smtClean="0">
                <a:solidFill>
                  <a:schemeClr val="tx1"/>
                </a:solidFill>
              </a:rPr>
              <a:t> </a:t>
            </a:r>
            <a:r>
              <a:rPr lang="de-DE" sz="2400" b="1" dirty="0" err="1" smtClean="0">
                <a:solidFill>
                  <a:schemeClr val="tx1"/>
                </a:solidFill>
              </a:rPr>
              <a:t>development</a:t>
            </a:r>
            <a:endParaRPr lang="de-DE" sz="2400" b="1" dirty="0" smtClean="0">
              <a:solidFill>
                <a:schemeClr val="tx1"/>
              </a:solidFill>
            </a:endParaRPr>
          </a:p>
        </p:txBody>
      </p:sp>
      <p:sp>
        <p:nvSpPr>
          <p:cNvPr id="15" name="Abgerundetes Rechteck 14"/>
          <p:cNvSpPr/>
          <p:nvPr/>
        </p:nvSpPr>
        <p:spPr>
          <a:xfrm>
            <a:off x="1125600" y="3997100"/>
            <a:ext cx="2633073" cy="599607"/>
          </a:xfrm>
          <a:prstGeom prst="roundRect">
            <a:avLst/>
          </a:prstGeom>
          <a:solidFill>
            <a:schemeClr val="accent1">
              <a:lumMod val="40000"/>
              <a:lumOff val="60000"/>
              <a:alpha val="94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solidFill>
              </a:rPr>
              <a:t>Green </a:t>
            </a:r>
            <a:r>
              <a:rPr lang="de-DE" b="1" dirty="0" err="1">
                <a:solidFill>
                  <a:schemeClr val="tx1"/>
                </a:solidFill>
              </a:rPr>
              <a:t>environments</a:t>
            </a:r>
            <a:r>
              <a:rPr lang="de-DE" b="1" dirty="0" smtClean="0">
                <a:solidFill>
                  <a:schemeClr val="tx1"/>
                </a:solidFill>
              </a:rPr>
              <a:t> </a:t>
            </a:r>
            <a:r>
              <a:rPr lang="de-DE" b="1" dirty="0" err="1" smtClean="0">
                <a:solidFill>
                  <a:schemeClr val="tx1"/>
                </a:solidFill>
              </a:rPr>
              <a:t>concept</a:t>
            </a:r>
            <a:endParaRPr lang="de-DE" b="1" dirty="0" smtClean="0">
              <a:solidFill>
                <a:schemeClr val="tx1"/>
              </a:solidFill>
            </a:endParaRPr>
          </a:p>
        </p:txBody>
      </p:sp>
      <p:sp>
        <p:nvSpPr>
          <p:cNvPr id="19" name="Abgerundetes Rechteck 18"/>
          <p:cNvSpPr/>
          <p:nvPr/>
        </p:nvSpPr>
        <p:spPr>
          <a:xfrm>
            <a:off x="6171391" y="3923399"/>
            <a:ext cx="2076766" cy="747008"/>
          </a:xfrm>
          <a:prstGeom prst="roundRect">
            <a:avLst/>
          </a:prstGeom>
          <a:solidFill>
            <a:schemeClr val="accent1">
              <a:lumMod val="40000"/>
              <a:lumOff val="60000"/>
              <a:alpha val="94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smtClean="0">
                <a:solidFill>
                  <a:schemeClr val="tx1"/>
                </a:solidFill>
              </a:rPr>
              <a:t>Reducing</a:t>
            </a:r>
            <a:r>
              <a:rPr lang="de-DE" b="1" dirty="0" smtClean="0">
                <a:solidFill>
                  <a:schemeClr val="tx1"/>
                </a:solidFill>
              </a:rPr>
              <a:t> </a:t>
            </a:r>
            <a:r>
              <a:rPr lang="de-DE" b="1" dirty="0" err="1" smtClean="0">
                <a:solidFill>
                  <a:schemeClr val="tx1"/>
                </a:solidFill>
              </a:rPr>
              <a:t>particle</a:t>
            </a:r>
            <a:r>
              <a:rPr lang="de-DE" b="1" dirty="0" smtClean="0">
                <a:solidFill>
                  <a:schemeClr val="tx1"/>
                </a:solidFill>
              </a:rPr>
              <a:t> </a:t>
            </a:r>
            <a:r>
              <a:rPr lang="de-DE" b="1" dirty="0" err="1" smtClean="0">
                <a:solidFill>
                  <a:schemeClr val="tx1"/>
                </a:solidFill>
              </a:rPr>
              <a:t>pollution</a:t>
            </a:r>
            <a:endParaRPr lang="de-DE" b="1" dirty="0" smtClean="0">
              <a:solidFill>
                <a:schemeClr val="tx1"/>
              </a:solidFill>
            </a:endParaRPr>
          </a:p>
        </p:txBody>
      </p:sp>
      <p:sp>
        <p:nvSpPr>
          <p:cNvPr id="20" name="Abgerundetes Rechteck 19"/>
          <p:cNvSpPr/>
          <p:nvPr/>
        </p:nvSpPr>
        <p:spPr>
          <a:xfrm>
            <a:off x="6955435" y="3027005"/>
            <a:ext cx="1531492" cy="747008"/>
          </a:xfrm>
          <a:prstGeom prst="roundRect">
            <a:avLst/>
          </a:prstGeom>
          <a:solidFill>
            <a:schemeClr val="accent1">
              <a:lumMod val="40000"/>
              <a:lumOff val="60000"/>
              <a:alpha val="94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solidFill>
              </a:rPr>
              <a:t>Traffic </a:t>
            </a:r>
            <a:r>
              <a:rPr lang="de-DE" b="1" dirty="0" err="1" smtClean="0">
                <a:solidFill>
                  <a:schemeClr val="tx1"/>
                </a:solidFill>
              </a:rPr>
              <a:t>safety</a:t>
            </a:r>
            <a:r>
              <a:rPr lang="de-DE" b="1" dirty="0" smtClean="0">
                <a:solidFill>
                  <a:schemeClr val="tx1"/>
                </a:solidFill>
              </a:rPr>
              <a:t> </a:t>
            </a:r>
            <a:r>
              <a:rPr lang="de-DE" b="1" dirty="0" err="1" smtClean="0">
                <a:solidFill>
                  <a:schemeClr val="tx1"/>
                </a:solidFill>
              </a:rPr>
              <a:t>measures</a:t>
            </a:r>
            <a:endParaRPr lang="de-DE" b="1" dirty="0" smtClean="0">
              <a:solidFill>
                <a:schemeClr val="tx1"/>
              </a:solidFill>
            </a:endParaRPr>
          </a:p>
        </p:txBody>
      </p:sp>
      <p:sp>
        <p:nvSpPr>
          <p:cNvPr id="21" name="Abgerundetes Rechteck 20"/>
          <p:cNvSpPr/>
          <p:nvPr/>
        </p:nvSpPr>
        <p:spPr>
          <a:xfrm>
            <a:off x="1471612" y="4754410"/>
            <a:ext cx="1374980" cy="765606"/>
          </a:xfrm>
          <a:prstGeom prst="roundRect">
            <a:avLst/>
          </a:prstGeom>
          <a:solidFill>
            <a:schemeClr val="accent1">
              <a:lumMod val="40000"/>
              <a:lumOff val="60000"/>
              <a:alpha val="94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smtClean="0">
                <a:solidFill>
                  <a:schemeClr val="tx1"/>
                </a:solidFill>
              </a:rPr>
              <a:t>Health</a:t>
            </a:r>
            <a:r>
              <a:rPr lang="de-DE" b="1" dirty="0" smtClean="0">
                <a:solidFill>
                  <a:schemeClr val="tx1"/>
                </a:solidFill>
              </a:rPr>
              <a:t> </a:t>
            </a:r>
            <a:r>
              <a:rPr lang="de-DE" b="1" dirty="0" smtClean="0">
                <a:solidFill>
                  <a:schemeClr val="tx1"/>
                </a:solidFill>
              </a:rPr>
              <a:t>y </a:t>
            </a:r>
            <a:r>
              <a:rPr lang="de-DE" b="1" dirty="0" err="1" smtClean="0">
                <a:solidFill>
                  <a:schemeClr val="tx1"/>
                </a:solidFill>
              </a:rPr>
              <a:t>settings</a:t>
            </a:r>
            <a:endParaRPr lang="de-DE" b="1" dirty="0" smtClean="0">
              <a:solidFill>
                <a:schemeClr val="tx1"/>
              </a:solidFill>
            </a:endParaRPr>
          </a:p>
        </p:txBody>
      </p:sp>
      <p:sp>
        <p:nvSpPr>
          <p:cNvPr id="16" name="Abgerundetes Rechteck 15"/>
          <p:cNvSpPr/>
          <p:nvPr/>
        </p:nvSpPr>
        <p:spPr>
          <a:xfrm>
            <a:off x="1471612" y="2277658"/>
            <a:ext cx="2134473" cy="604603"/>
          </a:xfrm>
          <a:prstGeom prst="roundRect">
            <a:avLst/>
          </a:prstGeom>
          <a:solidFill>
            <a:srgbClr val="92D050">
              <a:alpha val="94000"/>
            </a:srgb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smtClean="0">
                <a:solidFill>
                  <a:schemeClr val="tx1"/>
                </a:solidFill>
              </a:rPr>
              <a:t>Promoting</a:t>
            </a:r>
            <a:r>
              <a:rPr lang="de-DE" b="1" dirty="0" smtClean="0">
                <a:solidFill>
                  <a:schemeClr val="tx1"/>
                </a:solidFill>
              </a:rPr>
              <a:t> </a:t>
            </a:r>
            <a:r>
              <a:rPr lang="de-DE" b="1" dirty="0" err="1" smtClean="0">
                <a:solidFill>
                  <a:schemeClr val="tx1"/>
                </a:solidFill>
              </a:rPr>
              <a:t>health</a:t>
            </a:r>
            <a:r>
              <a:rPr lang="de-DE" b="1" dirty="0" smtClean="0">
                <a:solidFill>
                  <a:schemeClr val="tx1"/>
                </a:solidFill>
              </a:rPr>
              <a:t>: </a:t>
            </a:r>
          </a:p>
        </p:txBody>
      </p:sp>
      <p:sp>
        <p:nvSpPr>
          <p:cNvPr id="18" name="Abgerundetes Rechteck 17"/>
          <p:cNvSpPr/>
          <p:nvPr/>
        </p:nvSpPr>
        <p:spPr>
          <a:xfrm>
            <a:off x="6171391" y="2257420"/>
            <a:ext cx="2509562" cy="604603"/>
          </a:xfrm>
          <a:prstGeom prst="roundRect">
            <a:avLst/>
          </a:prstGeom>
          <a:solidFill>
            <a:srgbClr val="92D050">
              <a:alpha val="94000"/>
            </a:srgb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smtClean="0">
                <a:solidFill>
                  <a:schemeClr val="tx1"/>
                </a:solidFill>
              </a:rPr>
              <a:t>Reducing</a:t>
            </a:r>
            <a:r>
              <a:rPr lang="de-DE" b="1" dirty="0" smtClean="0">
                <a:solidFill>
                  <a:schemeClr val="tx1"/>
                </a:solidFill>
              </a:rPr>
              <a:t> </a:t>
            </a:r>
            <a:r>
              <a:rPr lang="de-DE" b="1" dirty="0" err="1" smtClean="0">
                <a:solidFill>
                  <a:schemeClr val="tx1"/>
                </a:solidFill>
              </a:rPr>
              <a:t>risk</a:t>
            </a:r>
            <a:r>
              <a:rPr lang="de-DE" b="1" dirty="0" smtClean="0">
                <a:solidFill>
                  <a:schemeClr val="tx1"/>
                </a:solidFill>
              </a:rPr>
              <a:t> </a:t>
            </a:r>
            <a:r>
              <a:rPr lang="de-DE" b="1" dirty="0" err="1" smtClean="0">
                <a:solidFill>
                  <a:schemeClr val="tx1"/>
                </a:solidFill>
              </a:rPr>
              <a:t>factors</a:t>
            </a:r>
            <a:r>
              <a:rPr lang="de-DE" b="1" dirty="0" smtClean="0">
                <a:solidFill>
                  <a:schemeClr val="tx1"/>
                </a:solidFill>
              </a:rPr>
              <a:t>:</a:t>
            </a:r>
          </a:p>
        </p:txBody>
      </p:sp>
      <p:sp>
        <p:nvSpPr>
          <p:cNvPr id="22" name="Abgerundetes Rechteck 21"/>
          <p:cNvSpPr/>
          <p:nvPr/>
        </p:nvSpPr>
        <p:spPr>
          <a:xfrm>
            <a:off x="6604187" y="4763709"/>
            <a:ext cx="2076766" cy="747008"/>
          </a:xfrm>
          <a:prstGeom prst="roundRect">
            <a:avLst/>
          </a:prstGeom>
          <a:solidFill>
            <a:schemeClr val="accent1">
              <a:lumMod val="40000"/>
              <a:lumOff val="60000"/>
              <a:alpha val="94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smtClean="0">
                <a:solidFill>
                  <a:schemeClr val="tx1"/>
                </a:solidFill>
              </a:rPr>
              <a:t>Improving</a:t>
            </a:r>
            <a:r>
              <a:rPr lang="de-DE" b="1" dirty="0" smtClean="0">
                <a:solidFill>
                  <a:schemeClr val="tx1"/>
                </a:solidFill>
              </a:rPr>
              <a:t> </a:t>
            </a:r>
            <a:r>
              <a:rPr lang="de-DE" b="1" dirty="0" err="1" smtClean="0">
                <a:solidFill>
                  <a:schemeClr val="tx1"/>
                </a:solidFill>
              </a:rPr>
              <a:t>housing</a:t>
            </a:r>
            <a:r>
              <a:rPr lang="de-DE" b="1" dirty="0" smtClean="0">
                <a:solidFill>
                  <a:schemeClr val="tx1"/>
                </a:solidFill>
              </a:rPr>
              <a:t> </a:t>
            </a:r>
            <a:r>
              <a:rPr lang="de-DE" b="1" dirty="0" err="1" smtClean="0">
                <a:solidFill>
                  <a:schemeClr val="tx1"/>
                </a:solidFill>
              </a:rPr>
              <a:t>quality</a:t>
            </a:r>
            <a:endParaRPr lang="de-DE" b="1" dirty="0" smtClean="0">
              <a:solidFill>
                <a:schemeClr val="tx1"/>
              </a:solidFill>
            </a:endParaRPr>
          </a:p>
        </p:txBody>
      </p:sp>
    </p:spTree>
    <p:extLst>
      <p:ext uri="{BB962C8B-B14F-4D97-AF65-F5344CB8AC3E}">
        <p14:creationId xmlns:p14="http://schemas.microsoft.com/office/powerpoint/2010/main" val="39965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9" grpId="0" animBg="1"/>
      <p:bldP spid="20" grpId="0" animBg="1"/>
      <p:bldP spid="21" grpId="0" animBg="1"/>
      <p:bldP spid="16" grpId="0" animBg="1"/>
      <p:bldP spid="18"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731499" y="470172"/>
            <a:ext cx="6383801" cy="863328"/>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400" dirty="0" smtClean="0">
                <a:solidFill>
                  <a:schemeClr val="bg1"/>
                </a:solidFill>
                <a:latin typeface="Arial" panose="020B0604020202020204" pitchFamily="34" charset="0"/>
                <a:cs typeface="Arial" panose="020B0604020202020204" pitchFamily="34" charset="0"/>
              </a:rPr>
              <a:t>Healthy living environments – Setting the frame (1)</a:t>
            </a:r>
          </a:p>
        </p:txBody>
      </p:sp>
      <p:sp>
        <p:nvSpPr>
          <p:cNvPr id="6" name="Segnaposto numero diapositiva 5"/>
          <p:cNvSpPr>
            <a:spLocks noGrp="1"/>
          </p:cNvSpPr>
          <p:nvPr>
            <p:ph type="sldNum" sz="quarter" idx="10"/>
          </p:nvPr>
        </p:nvSpPr>
        <p:spPr/>
        <p:txBody>
          <a:bodyPr/>
          <a:lstStyle/>
          <a:p>
            <a:fld id="{99A7AB9E-5A61-4154-98E5-79E7B3892B0B}" type="slidenum">
              <a:rPr lang="it-IT" smtClean="0"/>
              <a:pPr/>
              <a:t>7</a:t>
            </a:fld>
            <a:endParaRPr lang="it-IT" dirty="0"/>
          </a:p>
        </p:txBody>
      </p:sp>
      <p:pic>
        <p:nvPicPr>
          <p:cNvPr id="7" name="Grafik 6"/>
          <p:cNvPicPr/>
          <p:nvPr/>
        </p:nvPicPr>
        <p:blipFill>
          <a:blip r:embed="rId3">
            <a:extLst>
              <a:ext uri="{28A0092B-C50C-407E-A947-70E740481C1C}">
                <a14:useLocalDpi xmlns:a14="http://schemas.microsoft.com/office/drawing/2010/main" val="0"/>
              </a:ext>
            </a:extLst>
          </a:blip>
          <a:srcRect/>
          <a:stretch>
            <a:fillRect/>
          </a:stretch>
        </p:blipFill>
        <p:spPr bwMode="auto">
          <a:xfrm>
            <a:off x="1214203" y="1618932"/>
            <a:ext cx="7382655" cy="4954255"/>
          </a:xfrm>
          <a:prstGeom prst="rect">
            <a:avLst/>
          </a:prstGeom>
          <a:noFill/>
          <a:ln>
            <a:noFill/>
          </a:ln>
        </p:spPr>
      </p:pic>
      <p:sp>
        <p:nvSpPr>
          <p:cNvPr id="3" name="Textfeld 2"/>
          <p:cNvSpPr txBox="1"/>
          <p:nvPr/>
        </p:nvSpPr>
        <p:spPr>
          <a:xfrm>
            <a:off x="1214202" y="1618932"/>
            <a:ext cx="2668249" cy="338554"/>
          </a:xfrm>
          <a:prstGeom prst="rect">
            <a:avLst/>
          </a:prstGeom>
          <a:solidFill>
            <a:schemeClr val="bg1">
              <a:lumMod val="95000"/>
            </a:schemeClr>
          </a:solidFill>
        </p:spPr>
        <p:txBody>
          <a:bodyPr wrap="square" rtlCol="0">
            <a:spAutoFit/>
          </a:bodyPr>
          <a:lstStyle/>
          <a:p>
            <a:r>
              <a:rPr lang="de-DE" sz="1600" b="1" dirty="0" err="1" smtClean="0"/>
              <a:t>Determinants</a:t>
            </a:r>
            <a:r>
              <a:rPr lang="de-DE" sz="1600" b="1" dirty="0" smtClean="0"/>
              <a:t> </a:t>
            </a:r>
            <a:r>
              <a:rPr lang="de-DE" sz="1600" b="1" dirty="0" err="1" smtClean="0"/>
              <a:t>of</a:t>
            </a:r>
            <a:r>
              <a:rPr lang="de-DE" sz="1600" b="1" dirty="0" smtClean="0"/>
              <a:t> </a:t>
            </a:r>
            <a:r>
              <a:rPr lang="de-DE" sz="1600" b="1" dirty="0" err="1" smtClean="0"/>
              <a:t>health</a:t>
            </a:r>
            <a:endParaRPr lang="de-DE" sz="1600" b="1" dirty="0"/>
          </a:p>
        </p:txBody>
      </p:sp>
      <p:sp>
        <p:nvSpPr>
          <p:cNvPr id="4" name="Textfeld 3"/>
          <p:cNvSpPr txBox="1"/>
          <p:nvPr/>
        </p:nvSpPr>
        <p:spPr>
          <a:xfrm>
            <a:off x="5216577" y="1620680"/>
            <a:ext cx="3380281" cy="338554"/>
          </a:xfrm>
          <a:prstGeom prst="rect">
            <a:avLst/>
          </a:prstGeom>
          <a:solidFill>
            <a:schemeClr val="bg1">
              <a:lumMod val="95000"/>
            </a:schemeClr>
          </a:solidFill>
        </p:spPr>
        <p:txBody>
          <a:bodyPr wrap="square" rtlCol="0">
            <a:spAutoFit/>
          </a:bodyPr>
          <a:lstStyle/>
          <a:p>
            <a:pPr algn="r"/>
            <a:r>
              <a:rPr lang="de-DE" sz="1600" b="1" dirty="0" err="1" smtClean="0"/>
              <a:t>Municipal</a:t>
            </a:r>
            <a:r>
              <a:rPr lang="de-DE" sz="1600" b="1" dirty="0" smtClean="0"/>
              <a:t> </a:t>
            </a:r>
            <a:r>
              <a:rPr lang="de-DE" sz="1600" b="1" dirty="0" err="1" smtClean="0"/>
              <a:t>services</a:t>
            </a:r>
            <a:r>
              <a:rPr lang="de-DE" sz="1600" b="1" dirty="0" smtClean="0"/>
              <a:t> </a:t>
            </a:r>
            <a:r>
              <a:rPr lang="de-DE" sz="1600" b="1" dirty="0" err="1" smtClean="0"/>
              <a:t>for</a:t>
            </a:r>
            <a:r>
              <a:rPr lang="de-DE" sz="1600" b="1" dirty="0" smtClean="0"/>
              <a:t> </a:t>
            </a:r>
            <a:r>
              <a:rPr lang="de-DE" sz="1600" b="1" dirty="0" err="1" smtClean="0"/>
              <a:t>the</a:t>
            </a:r>
            <a:r>
              <a:rPr lang="de-DE" sz="1600" b="1" dirty="0" smtClean="0"/>
              <a:t> </a:t>
            </a:r>
            <a:r>
              <a:rPr lang="de-DE" sz="1600" b="1" dirty="0" err="1" smtClean="0"/>
              <a:t>public</a:t>
            </a:r>
            <a:endParaRPr lang="de-DE" sz="1600" b="1" dirty="0" smtClean="0"/>
          </a:p>
        </p:txBody>
      </p:sp>
      <p:sp>
        <p:nvSpPr>
          <p:cNvPr id="8" name="Textfeld 7"/>
          <p:cNvSpPr txBox="1"/>
          <p:nvPr/>
        </p:nvSpPr>
        <p:spPr>
          <a:xfrm>
            <a:off x="7060367" y="3197606"/>
            <a:ext cx="1536492" cy="954107"/>
          </a:xfrm>
          <a:prstGeom prst="rect">
            <a:avLst/>
          </a:prstGeom>
          <a:solidFill>
            <a:schemeClr val="bg1">
              <a:lumMod val="95000"/>
              <a:alpha val="0"/>
            </a:schemeClr>
          </a:solidFill>
        </p:spPr>
        <p:txBody>
          <a:bodyPr wrap="square" rtlCol="0">
            <a:spAutoFit/>
          </a:bodyPr>
          <a:lstStyle/>
          <a:p>
            <a:pPr algn="ctr"/>
            <a:r>
              <a:rPr lang="de-DE" sz="1400" b="1" dirty="0" err="1" smtClean="0"/>
              <a:t>Economic</a:t>
            </a:r>
            <a:r>
              <a:rPr lang="de-DE" sz="1400" b="1" dirty="0" smtClean="0"/>
              <a:t>,</a:t>
            </a:r>
          </a:p>
          <a:p>
            <a:pPr algn="ctr"/>
            <a:r>
              <a:rPr lang="de-DE" sz="1400" b="1" dirty="0" err="1"/>
              <a:t>c</a:t>
            </a:r>
            <a:r>
              <a:rPr lang="de-DE" sz="1400" b="1" dirty="0" err="1" smtClean="0"/>
              <a:t>ultural</a:t>
            </a:r>
            <a:r>
              <a:rPr lang="de-DE" sz="1400" b="1" dirty="0" smtClean="0"/>
              <a:t>, </a:t>
            </a:r>
            <a:r>
              <a:rPr lang="de-DE" sz="1400" b="1" dirty="0" err="1" smtClean="0"/>
              <a:t>social</a:t>
            </a:r>
            <a:r>
              <a:rPr lang="de-DE" sz="1400" b="1" dirty="0" smtClean="0"/>
              <a:t>, environmental, </a:t>
            </a:r>
            <a:r>
              <a:rPr lang="de-DE" sz="1400" b="1" dirty="0" err="1" smtClean="0"/>
              <a:t>services</a:t>
            </a:r>
            <a:endParaRPr lang="de-DE" sz="1400" b="1" dirty="0" smtClean="0"/>
          </a:p>
        </p:txBody>
      </p:sp>
      <p:sp>
        <p:nvSpPr>
          <p:cNvPr id="9" name="Textfeld 8"/>
          <p:cNvSpPr txBox="1"/>
          <p:nvPr/>
        </p:nvSpPr>
        <p:spPr>
          <a:xfrm>
            <a:off x="4905530" y="1957486"/>
            <a:ext cx="3691330" cy="276999"/>
          </a:xfrm>
          <a:prstGeom prst="rect">
            <a:avLst/>
          </a:prstGeom>
          <a:solidFill>
            <a:schemeClr val="bg1">
              <a:lumMod val="95000"/>
            </a:schemeClr>
          </a:solidFill>
        </p:spPr>
        <p:txBody>
          <a:bodyPr wrap="square" rtlCol="0">
            <a:spAutoFit/>
          </a:bodyPr>
          <a:lstStyle/>
          <a:p>
            <a:pPr algn="r"/>
            <a:r>
              <a:rPr lang="de-DE" sz="1200" b="1" dirty="0" err="1" smtClean="0"/>
              <a:t>Health</a:t>
            </a:r>
            <a:r>
              <a:rPr lang="de-DE" sz="1200" b="1" dirty="0" smtClean="0"/>
              <a:t> Promotion: </a:t>
            </a:r>
            <a:r>
              <a:rPr lang="de-DE" sz="1200" b="1" dirty="0" err="1" smtClean="0"/>
              <a:t>Influencing</a:t>
            </a:r>
            <a:r>
              <a:rPr lang="de-DE" sz="1200" b="1" dirty="0" smtClean="0"/>
              <a:t> </a:t>
            </a:r>
            <a:r>
              <a:rPr lang="de-DE" sz="1200" b="1" dirty="0" err="1" smtClean="0"/>
              <a:t>the</a:t>
            </a:r>
            <a:r>
              <a:rPr lang="de-DE" sz="1200" b="1" dirty="0" smtClean="0"/>
              <a:t> </a:t>
            </a:r>
            <a:r>
              <a:rPr lang="de-DE" sz="1200" b="1" dirty="0" err="1" smtClean="0"/>
              <a:t>determinants</a:t>
            </a:r>
            <a:endParaRPr lang="de-DE" sz="1200" b="1" dirty="0"/>
          </a:p>
        </p:txBody>
      </p:sp>
      <p:sp>
        <p:nvSpPr>
          <p:cNvPr id="12" name="Textfeld 11"/>
          <p:cNvSpPr txBox="1"/>
          <p:nvPr/>
        </p:nvSpPr>
        <p:spPr>
          <a:xfrm>
            <a:off x="1731498" y="6526602"/>
            <a:ext cx="4881262" cy="246221"/>
          </a:xfrm>
          <a:prstGeom prst="rect">
            <a:avLst/>
          </a:prstGeom>
          <a:noFill/>
        </p:spPr>
        <p:txBody>
          <a:bodyPr wrap="square" rtlCol="0">
            <a:spAutoFit/>
          </a:bodyPr>
          <a:lstStyle/>
          <a:p>
            <a:r>
              <a:rPr lang="de-DE" sz="1000" dirty="0" err="1" smtClean="0"/>
              <a:t>Figure</a:t>
            </a:r>
            <a:r>
              <a:rPr lang="de-DE" sz="1000" dirty="0" smtClean="0"/>
              <a:t> </a:t>
            </a:r>
            <a:r>
              <a:rPr lang="de-DE" sz="1000" dirty="0" err="1" smtClean="0"/>
              <a:t>by</a:t>
            </a:r>
            <a:r>
              <a:rPr lang="de-DE" sz="1000" dirty="0" smtClean="0"/>
              <a:t> </a:t>
            </a:r>
            <a:r>
              <a:rPr lang="de-DE" sz="1000" dirty="0" err="1" smtClean="0"/>
              <a:t>author</a:t>
            </a:r>
            <a:r>
              <a:rPr lang="de-DE" sz="1000" dirty="0" smtClean="0"/>
              <a:t> </a:t>
            </a:r>
            <a:r>
              <a:rPr lang="de-DE" sz="1000" dirty="0" err="1" smtClean="0"/>
              <a:t>based</a:t>
            </a:r>
            <a:r>
              <a:rPr lang="de-DE" sz="1000" dirty="0" smtClean="0"/>
              <a:t> on Walter/</a:t>
            </a:r>
            <a:r>
              <a:rPr lang="de-DE" sz="1000" dirty="0" err="1" smtClean="0"/>
              <a:t>Volkenand</a:t>
            </a:r>
            <a:r>
              <a:rPr lang="de-DE" sz="1000" dirty="0" smtClean="0"/>
              <a:t> 2017</a:t>
            </a:r>
            <a:endParaRPr lang="de-DE" sz="1000" dirty="0"/>
          </a:p>
        </p:txBody>
      </p:sp>
      <p:sp>
        <p:nvSpPr>
          <p:cNvPr id="11" name="Textfeld 10"/>
          <p:cNvSpPr txBox="1"/>
          <p:nvPr/>
        </p:nvSpPr>
        <p:spPr>
          <a:xfrm>
            <a:off x="2237281" y="1895931"/>
            <a:ext cx="2668249" cy="338554"/>
          </a:xfrm>
          <a:prstGeom prst="rect">
            <a:avLst/>
          </a:prstGeom>
          <a:solidFill>
            <a:schemeClr val="bg1">
              <a:lumMod val="95000"/>
            </a:schemeClr>
          </a:solidFill>
        </p:spPr>
        <p:txBody>
          <a:bodyPr wrap="square" rtlCol="0">
            <a:spAutoFit/>
          </a:bodyPr>
          <a:lstStyle/>
          <a:p>
            <a:r>
              <a:rPr lang="de-DE" sz="1600" b="1" dirty="0" smtClean="0">
                <a:solidFill>
                  <a:srgbClr val="FF0000"/>
                </a:solidFill>
              </a:rPr>
              <a:t>&amp; </a:t>
            </a:r>
            <a:r>
              <a:rPr lang="de-DE" sz="1600" b="1" dirty="0" err="1" smtClean="0">
                <a:solidFill>
                  <a:srgbClr val="FF0000"/>
                </a:solidFill>
              </a:rPr>
              <a:t>health</a:t>
            </a:r>
            <a:r>
              <a:rPr lang="de-DE" sz="1600" b="1" dirty="0" smtClean="0">
                <a:solidFill>
                  <a:srgbClr val="FF0000"/>
                </a:solidFill>
              </a:rPr>
              <a:t> </a:t>
            </a:r>
            <a:r>
              <a:rPr lang="de-DE" sz="1600" b="1" dirty="0" err="1" smtClean="0">
                <a:solidFill>
                  <a:srgbClr val="FF0000"/>
                </a:solidFill>
              </a:rPr>
              <a:t>equity</a:t>
            </a:r>
            <a:endParaRPr lang="de-DE" sz="1600" b="1" dirty="0">
              <a:solidFill>
                <a:srgbClr val="FF0000"/>
              </a:solidFill>
            </a:endParaRPr>
          </a:p>
        </p:txBody>
      </p:sp>
      <p:sp>
        <p:nvSpPr>
          <p:cNvPr id="5" name="Sechseck 4"/>
          <p:cNvSpPr/>
          <p:nvPr/>
        </p:nvSpPr>
        <p:spPr>
          <a:xfrm>
            <a:off x="1013606" y="2234485"/>
            <a:ext cx="7911453" cy="3638281"/>
          </a:xfrm>
          <a:prstGeom prst="hexagon">
            <a:avLst/>
          </a:prstGeom>
          <a:noFill/>
          <a:ln>
            <a:solidFill>
              <a:srgbClr val="FF0000"/>
            </a:solidFill>
          </a:ln>
          <a:effectLst>
            <a:outerShdw blurRad="50800" dist="38100" algn="l" rotWithShape="0">
              <a:prstClr val="black">
                <a:alpha val="40000"/>
              </a:prstClr>
            </a:outerShdw>
          </a:effectLst>
          <a:scene3d>
            <a:camera prst="orthographicFront"/>
            <a:lightRig rig="threePt" dir="t"/>
          </a:scene3d>
          <a:sp3d extrusionH="76200" contourW="12700" prstMaterial="clear">
            <a:bevelT prst="relaxedInset"/>
            <a:extrusionClr>
              <a:srgbClr val="FF000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dirty="0" smtClean="0">
              <a:solidFill>
                <a:srgbClr val="FF0000"/>
              </a:solidFill>
              <a:latin typeface="Arial" panose="020B0604020202020204" pitchFamily="34" charset="0"/>
              <a:cs typeface="Arial" panose="020B0604020202020204" pitchFamily="34" charset="0"/>
            </a:endParaRPr>
          </a:p>
          <a:p>
            <a:pPr algn="ctr"/>
            <a:endParaRPr lang="de-DE" sz="4800" dirty="0">
              <a:solidFill>
                <a:srgbClr val="FF0000"/>
              </a:solidFill>
              <a:latin typeface="Arial" panose="020B0604020202020204" pitchFamily="34" charset="0"/>
              <a:cs typeface="Arial" panose="020B0604020202020204" pitchFamily="34" charset="0"/>
            </a:endParaRPr>
          </a:p>
          <a:p>
            <a:pPr algn="ctr"/>
            <a:endParaRPr lang="de-DE" sz="4800" dirty="0" smtClean="0">
              <a:solidFill>
                <a:srgbClr val="FF0000"/>
              </a:solidFill>
              <a:latin typeface="Arial" panose="020B0604020202020204" pitchFamily="34" charset="0"/>
              <a:cs typeface="Arial" panose="020B0604020202020204" pitchFamily="34" charset="0"/>
            </a:endParaRPr>
          </a:p>
          <a:p>
            <a:pPr algn="ctr"/>
            <a:endParaRPr lang="de-DE" sz="4800" dirty="0" smtClean="0">
              <a:solidFill>
                <a:srgbClr val="FF0000"/>
              </a:solidFill>
              <a:latin typeface="Arial" panose="020B0604020202020204" pitchFamily="34" charset="0"/>
              <a:cs typeface="Arial" panose="020B0604020202020204" pitchFamily="34" charset="0"/>
            </a:endParaRPr>
          </a:p>
          <a:p>
            <a:pPr algn="ctr"/>
            <a:r>
              <a:rPr lang="de-DE" sz="4400" dirty="0" smtClean="0">
                <a:solidFill>
                  <a:srgbClr val="FF0000"/>
                </a:solidFill>
                <a:latin typeface="Arial" panose="020B0604020202020204" pitchFamily="34" charset="0"/>
                <a:cs typeface="Arial" panose="020B0604020202020204" pitchFamily="34" charset="0"/>
              </a:rPr>
              <a:t>Equity </a:t>
            </a:r>
            <a:r>
              <a:rPr lang="de-DE" sz="4400" dirty="0" err="1" smtClean="0">
                <a:solidFill>
                  <a:srgbClr val="FF0000"/>
                </a:solidFill>
                <a:latin typeface="Arial" panose="020B0604020202020204" pitchFamily="34" charset="0"/>
                <a:cs typeface="Arial" panose="020B0604020202020204" pitchFamily="34" charset="0"/>
              </a:rPr>
              <a:t>lens</a:t>
            </a:r>
            <a:endParaRPr lang="de-DE" sz="4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581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731499" y="470172"/>
            <a:ext cx="6383801" cy="688732"/>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4000" baseline="30000" dirty="0" smtClean="0">
                <a:solidFill>
                  <a:schemeClr val="bg1"/>
                </a:solidFill>
                <a:latin typeface="Arial" panose="020B0604020202020204" pitchFamily="34" charset="0"/>
                <a:cs typeface="Arial" panose="020B0604020202020204" pitchFamily="34" charset="0"/>
              </a:rPr>
              <a:t>Objectives</a:t>
            </a:r>
            <a:r>
              <a:rPr lang="en-US" sz="4000" dirty="0" smtClean="0">
                <a:solidFill>
                  <a:schemeClr val="bg1"/>
                </a:solidFill>
                <a:latin typeface="Arial" panose="020B0604020202020204" pitchFamily="34" charset="0"/>
                <a:cs typeface="Arial" panose="020B0604020202020204" pitchFamily="34" charset="0"/>
              </a:rPr>
              <a:t> WP6</a:t>
            </a:r>
            <a:endParaRPr lang="en-US" sz="4000" baseline="30000" dirty="0">
              <a:solidFill>
                <a:schemeClr val="bg1"/>
              </a:solidFill>
              <a:latin typeface="Arial" panose="020B0604020202020204" pitchFamily="34" charset="0"/>
              <a:cs typeface="Arial" panose="020B0604020202020204" pitchFamily="34" charset="0"/>
            </a:endParaRPr>
          </a:p>
        </p:txBody>
      </p:sp>
      <p:sp>
        <p:nvSpPr>
          <p:cNvPr id="6" name="Segnaposto numero diapositiva 5"/>
          <p:cNvSpPr>
            <a:spLocks noGrp="1"/>
          </p:cNvSpPr>
          <p:nvPr>
            <p:ph type="sldNum" sz="quarter" idx="10"/>
          </p:nvPr>
        </p:nvSpPr>
        <p:spPr/>
        <p:txBody>
          <a:bodyPr/>
          <a:lstStyle/>
          <a:p>
            <a:fld id="{99A7AB9E-5A61-4154-98E5-79E7B3892B0B}" type="slidenum">
              <a:rPr lang="it-IT" smtClean="0"/>
              <a:pPr/>
              <a:t>8</a:t>
            </a:fld>
            <a:endParaRPr lang="it-IT" dirty="0"/>
          </a:p>
        </p:txBody>
      </p:sp>
      <p:sp>
        <p:nvSpPr>
          <p:cNvPr id="13" name="Rechteck 12"/>
          <p:cNvSpPr/>
          <p:nvPr/>
        </p:nvSpPr>
        <p:spPr>
          <a:xfrm>
            <a:off x="757310" y="1997613"/>
            <a:ext cx="8332177" cy="4093428"/>
          </a:xfrm>
          <a:prstGeom prst="rect">
            <a:avLst/>
          </a:prstGeom>
        </p:spPr>
        <p:txBody>
          <a:bodyPr wrap="square">
            <a:spAutoFit/>
          </a:bodyPr>
          <a:lstStyle/>
          <a:p>
            <a:pPr marL="457200" indent="-457200">
              <a:buFont typeface="Wingdings" panose="05000000000000000000" pitchFamily="2" charset="2"/>
              <a:buChar char="ü"/>
              <a:defRPr/>
            </a:pPr>
            <a:r>
              <a:rPr lang="en-US" sz="2600" dirty="0">
                <a:latin typeface="Arial" panose="020B0604020202020204" pitchFamily="34" charset="0"/>
                <a:cs typeface="Arial" panose="020B0604020202020204" pitchFamily="34" charset="0"/>
              </a:rPr>
              <a:t>I</a:t>
            </a:r>
            <a:r>
              <a:rPr lang="en-US" sz="2600" dirty="0" smtClean="0">
                <a:latin typeface="Arial" panose="020B0604020202020204" pitchFamily="34" charset="0"/>
                <a:cs typeface="Arial" panose="020B0604020202020204" pitchFamily="34" charset="0"/>
              </a:rPr>
              <a:t>dentify strategies, policies and promising </a:t>
            </a:r>
            <a:r>
              <a:rPr lang="en-US" sz="2600" dirty="0">
                <a:latin typeface="Arial" panose="020B0604020202020204" pitchFamily="34" charset="0"/>
                <a:cs typeface="Arial" panose="020B0604020202020204" pitchFamily="34" charset="0"/>
              </a:rPr>
              <a:t>models of good </a:t>
            </a:r>
            <a:r>
              <a:rPr lang="en-US" sz="2600" dirty="0" smtClean="0">
                <a:latin typeface="Arial" panose="020B0604020202020204" pitchFamily="34" charset="0"/>
                <a:cs typeface="Arial" panose="020B0604020202020204" pitchFamily="34" charset="0"/>
              </a:rPr>
              <a:t>practice </a:t>
            </a:r>
            <a:r>
              <a:rPr lang="en-US" sz="2600" dirty="0">
                <a:latin typeface="Arial" panose="020B0604020202020204" pitchFamily="34" charset="0"/>
                <a:cs typeface="Arial" panose="020B0604020202020204" pitchFamily="34" charset="0"/>
              </a:rPr>
              <a:t>to better understand assets and impacts of </a:t>
            </a:r>
            <a:r>
              <a:rPr lang="en-US" sz="2600" dirty="0" smtClean="0">
                <a:latin typeface="Arial" panose="020B0604020202020204" pitchFamily="34" charset="0"/>
                <a:cs typeface="Arial" panose="020B0604020202020204" pitchFamily="34" charset="0"/>
              </a:rPr>
              <a:t>living environments </a:t>
            </a:r>
            <a:r>
              <a:rPr lang="en-US" sz="2600" dirty="0">
                <a:latin typeface="Arial" panose="020B0604020202020204" pitchFamily="34" charset="0"/>
                <a:cs typeface="Arial" panose="020B0604020202020204" pitchFamily="34" charset="0"/>
              </a:rPr>
              <a:t>on healthy life styles, risk &amp; resilience factors </a:t>
            </a:r>
            <a:endParaRPr lang="en-US" sz="2600" dirty="0" smtClean="0">
              <a:latin typeface="Arial" panose="020B0604020202020204" pitchFamily="34" charset="0"/>
              <a:cs typeface="Arial" panose="020B0604020202020204" pitchFamily="34" charset="0"/>
            </a:endParaRPr>
          </a:p>
          <a:p>
            <a:pPr>
              <a:defRPr/>
            </a:pPr>
            <a:endParaRPr lang="en-US" sz="26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defRPr/>
            </a:pPr>
            <a:r>
              <a:rPr lang="en-US" sz="2600" dirty="0">
                <a:latin typeface="Arial" panose="020B0604020202020204" pitchFamily="34" charset="0"/>
                <a:cs typeface="Arial" panose="020B0604020202020204" pitchFamily="34" charset="0"/>
              </a:rPr>
              <a:t>D</a:t>
            </a:r>
            <a:r>
              <a:rPr lang="en-US" sz="2600" dirty="0" smtClean="0">
                <a:latin typeface="Arial" panose="020B0604020202020204" pitchFamily="34" charset="0"/>
                <a:cs typeface="Arial" panose="020B0604020202020204" pitchFamily="34" charset="0"/>
              </a:rPr>
              <a:t>evelop </a:t>
            </a:r>
            <a:r>
              <a:rPr lang="en-US" sz="2600" dirty="0">
                <a:latin typeface="Arial" panose="020B0604020202020204" pitchFamily="34" charset="0"/>
                <a:cs typeface="Arial" panose="020B0604020202020204" pitchFamily="34" charset="0"/>
              </a:rPr>
              <a:t>implementation </a:t>
            </a:r>
            <a:r>
              <a:rPr lang="en-US" sz="2600" dirty="0" smtClean="0">
                <a:latin typeface="Arial" panose="020B0604020202020204" pitchFamily="34" charset="0"/>
                <a:cs typeface="Arial" panose="020B0604020202020204" pitchFamily="34" charset="0"/>
              </a:rPr>
              <a:t>guidelines, e.g. </a:t>
            </a:r>
            <a:r>
              <a:rPr lang="en-US" sz="2600" dirty="0">
                <a:latin typeface="Arial" panose="020B0604020202020204" pitchFamily="34" charset="0"/>
                <a:cs typeface="Arial" panose="020B0604020202020204" pitchFamily="34" charset="0"/>
              </a:rPr>
              <a:t>for </a:t>
            </a:r>
            <a:r>
              <a:rPr lang="en-US" sz="2600" dirty="0" smtClean="0">
                <a:latin typeface="Arial" panose="020B0604020202020204" pitchFamily="34" charset="0"/>
                <a:cs typeface="Arial" panose="020B0604020202020204" pitchFamily="34" charset="0"/>
              </a:rPr>
              <a:t>healthy </a:t>
            </a:r>
            <a:r>
              <a:rPr lang="en-US" sz="2600" dirty="0">
                <a:latin typeface="Arial" panose="020B0604020202020204" pitchFamily="34" charset="0"/>
                <a:cs typeface="Arial" panose="020B0604020202020204" pitchFamily="34" charset="0"/>
              </a:rPr>
              <a:t>urban </a:t>
            </a:r>
            <a:r>
              <a:rPr lang="en-US" sz="2600" dirty="0" smtClean="0">
                <a:latin typeface="Arial" panose="020B0604020202020204" pitchFamily="34" charset="0"/>
                <a:cs typeface="Arial" panose="020B0604020202020204" pitchFamily="34" charset="0"/>
              </a:rPr>
              <a:t>planning</a:t>
            </a:r>
          </a:p>
          <a:p>
            <a:pPr>
              <a:defRPr/>
            </a:pPr>
            <a:endParaRPr lang="en-US" sz="26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ü"/>
              <a:defRPr/>
            </a:pPr>
            <a:r>
              <a:rPr lang="en-US" sz="2600" dirty="0">
                <a:latin typeface="Arial" panose="020B0604020202020204" pitchFamily="34" charset="0"/>
                <a:cs typeface="Arial" panose="020B0604020202020204" pitchFamily="34" charset="0"/>
              </a:rPr>
              <a:t>D</a:t>
            </a:r>
            <a:r>
              <a:rPr lang="en-US" sz="2600" dirty="0" smtClean="0">
                <a:latin typeface="Arial" panose="020B0604020202020204" pitchFamily="34" charset="0"/>
                <a:cs typeface="Arial" panose="020B0604020202020204" pitchFamily="34" charset="0"/>
              </a:rPr>
              <a:t>evelop </a:t>
            </a:r>
            <a:r>
              <a:rPr lang="en-US" sz="2600" dirty="0">
                <a:latin typeface="Arial" panose="020B0604020202020204" pitchFamily="34" charset="0"/>
                <a:cs typeface="Arial" panose="020B0604020202020204" pitchFamily="34" charset="0"/>
              </a:rPr>
              <a:t>an advocacy guidance for </a:t>
            </a:r>
            <a:r>
              <a:rPr lang="en-US" sz="2600" dirty="0" smtClean="0">
                <a:latin typeface="Arial" panose="020B0604020202020204" pitchFamily="34" charset="0"/>
                <a:cs typeface="Arial" panose="020B0604020202020204" pitchFamily="34" charset="0"/>
              </a:rPr>
              <a:t>decision </a:t>
            </a:r>
            <a:r>
              <a:rPr lang="en-US" sz="2600" dirty="0">
                <a:latin typeface="Arial" panose="020B0604020202020204" pitchFamily="34" charset="0"/>
                <a:cs typeface="Arial" panose="020B0604020202020204" pitchFamily="34" charset="0"/>
              </a:rPr>
              <a:t>makers and stakeholders</a:t>
            </a:r>
          </a:p>
        </p:txBody>
      </p:sp>
    </p:spTree>
    <p:extLst>
      <p:ext uri="{BB962C8B-B14F-4D97-AF65-F5344CB8AC3E}">
        <p14:creationId xmlns:p14="http://schemas.microsoft.com/office/powerpoint/2010/main" val="3401647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p:cNvSpPr txBox="1">
            <a:spLocks/>
          </p:cNvSpPr>
          <p:nvPr/>
        </p:nvSpPr>
        <p:spPr>
          <a:xfrm>
            <a:off x="1731499" y="470172"/>
            <a:ext cx="6383801" cy="863328"/>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Healthy living environments – Setting the </a:t>
            </a:r>
            <a:r>
              <a:rPr lang="en-US" sz="2400" dirty="0" smtClean="0">
                <a:solidFill>
                  <a:schemeClr val="bg1"/>
                </a:solidFill>
                <a:latin typeface="Arial" panose="020B0604020202020204" pitchFamily="34" charset="0"/>
                <a:cs typeface="Arial" panose="020B0604020202020204" pitchFamily="34" charset="0"/>
              </a:rPr>
              <a:t>frame</a:t>
            </a:r>
            <a:endParaRPr lang="en-US" sz="2400" dirty="0">
              <a:solidFill>
                <a:schemeClr val="bg1"/>
              </a:solidFill>
              <a:latin typeface="Arial" panose="020B0604020202020204" pitchFamily="34" charset="0"/>
              <a:cs typeface="Arial" panose="020B0604020202020204" pitchFamily="34" charset="0"/>
            </a:endParaRPr>
          </a:p>
        </p:txBody>
      </p:sp>
      <p:sp>
        <p:nvSpPr>
          <p:cNvPr id="6" name="Segnaposto numero diapositiva 5"/>
          <p:cNvSpPr>
            <a:spLocks noGrp="1"/>
          </p:cNvSpPr>
          <p:nvPr>
            <p:ph type="sldNum" sz="quarter" idx="10"/>
          </p:nvPr>
        </p:nvSpPr>
        <p:spPr/>
        <p:txBody>
          <a:bodyPr/>
          <a:lstStyle/>
          <a:p>
            <a:fld id="{99A7AB9E-5A61-4154-98E5-79E7B3892B0B}" type="slidenum">
              <a:rPr lang="it-IT" smtClean="0"/>
              <a:pPr/>
              <a:t>9</a:t>
            </a:fld>
            <a:endParaRPr lang="it-IT" dirty="0"/>
          </a:p>
        </p:txBody>
      </p:sp>
      <p:graphicFrame>
        <p:nvGraphicFramePr>
          <p:cNvPr id="2" name="Diagramm 1"/>
          <p:cNvGraphicFramePr/>
          <p:nvPr>
            <p:extLst>
              <p:ext uri="{D42A27DB-BD31-4B8C-83A1-F6EECF244321}">
                <p14:modId xmlns:p14="http://schemas.microsoft.com/office/powerpoint/2010/main" val="1368826977"/>
              </p:ext>
            </p:extLst>
          </p:nvPr>
        </p:nvGraphicFramePr>
        <p:xfrm>
          <a:off x="1347003" y="3998108"/>
          <a:ext cx="7181225" cy="2388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eck 3"/>
          <p:cNvSpPr/>
          <p:nvPr/>
        </p:nvSpPr>
        <p:spPr>
          <a:xfrm>
            <a:off x="1626433" y="1727696"/>
            <a:ext cx="6680440" cy="413219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1783016" y="3409833"/>
            <a:ext cx="3140383" cy="400110"/>
          </a:xfrm>
          <a:prstGeom prst="rect">
            <a:avLst/>
          </a:prstGeom>
          <a:solidFill>
            <a:srgbClr val="00B0F0"/>
          </a:solidFill>
          <a:ln>
            <a:solidFill>
              <a:srgbClr val="FF9933"/>
            </a:solidFill>
          </a:ln>
        </p:spPr>
        <p:txBody>
          <a:bodyPr vert="horz" wrap="square" rtlCol="0">
            <a:spAutoFit/>
          </a:bodyPr>
          <a:lstStyle/>
          <a:p>
            <a:r>
              <a:rPr lang="de-DE" sz="2000" dirty="0" err="1" smtClean="0">
                <a:solidFill>
                  <a:schemeClr val="bg1"/>
                </a:solidFill>
              </a:rPr>
              <a:t>Kindergardens</a:t>
            </a:r>
            <a:endParaRPr lang="de-DE" sz="2000" dirty="0">
              <a:solidFill>
                <a:schemeClr val="bg1"/>
              </a:solidFill>
            </a:endParaRPr>
          </a:p>
        </p:txBody>
      </p:sp>
      <p:sp>
        <p:nvSpPr>
          <p:cNvPr id="9" name="Textfeld 8"/>
          <p:cNvSpPr txBox="1"/>
          <p:nvPr/>
        </p:nvSpPr>
        <p:spPr>
          <a:xfrm>
            <a:off x="4966652" y="3411760"/>
            <a:ext cx="3207717" cy="400110"/>
          </a:xfrm>
          <a:prstGeom prst="rect">
            <a:avLst/>
          </a:prstGeom>
          <a:solidFill>
            <a:srgbClr val="00B0F0"/>
          </a:solidFill>
          <a:ln>
            <a:solidFill>
              <a:srgbClr val="FF9933"/>
            </a:solidFill>
          </a:ln>
        </p:spPr>
        <p:txBody>
          <a:bodyPr vert="horz" wrap="square" rtlCol="0">
            <a:spAutoFit/>
          </a:bodyPr>
          <a:lstStyle/>
          <a:p>
            <a:r>
              <a:rPr lang="de-DE" sz="2000" dirty="0" smtClean="0">
                <a:solidFill>
                  <a:schemeClr val="bg1"/>
                </a:solidFill>
              </a:rPr>
              <a:t>Schools</a:t>
            </a:r>
          </a:p>
        </p:txBody>
      </p:sp>
      <p:sp>
        <p:nvSpPr>
          <p:cNvPr id="13" name="Textfeld 12"/>
          <p:cNvSpPr txBox="1"/>
          <p:nvPr/>
        </p:nvSpPr>
        <p:spPr>
          <a:xfrm>
            <a:off x="1783015" y="3871474"/>
            <a:ext cx="3140384" cy="400110"/>
          </a:xfrm>
          <a:prstGeom prst="rect">
            <a:avLst/>
          </a:prstGeom>
          <a:solidFill>
            <a:srgbClr val="00B0F0"/>
          </a:solidFill>
          <a:ln>
            <a:solidFill>
              <a:srgbClr val="FF9933"/>
            </a:solidFill>
          </a:ln>
        </p:spPr>
        <p:txBody>
          <a:bodyPr vert="horz" wrap="square" rtlCol="0">
            <a:spAutoFit/>
          </a:bodyPr>
          <a:lstStyle/>
          <a:p>
            <a:r>
              <a:rPr lang="de-DE" sz="2000" dirty="0" smtClean="0">
                <a:solidFill>
                  <a:schemeClr val="bg1"/>
                </a:solidFill>
              </a:rPr>
              <a:t>Nursing </a:t>
            </a:r>
            <a:r>
              <a:rPr lang="de-DE" sz="2000" dirty="0" err="1" smtClean="0">
                <a:solidFill>
                  <a:schemeClr val="bg1"/>
                </a:solidFill>
              </a:rPr>
              <a:t>homes</a:t>
            </a:r>
            <a:r>
              <a:rPr lang="de-DE" sz="2000" dirty="0" smtClean="0">
                <a:solidFill>
                  <a:schemeClr val="bg1"/>
                </a:solidFill>
              </a:rPr>
              <a:t> </a:t>
            </a:r>
            <a:endParaRPr lang="de-DE" sz="2000" dirty="0">
              <a:solidFill>
                <a:schemeClr val="bg1"/>
              </a:solidFill>
            </a:endParaRPr>
          </a:p>
        </p:txBody>
      </p:sp>
      <p:sp>
        <p:nvSpPr>
          <p:cNvPr id="14" name="Textfeld 13"/>
          <p:cNvSpPr txBox="1"/>
          <p:nvPr/>
        </p:nvSpPr>
        <p:spPr>
          <a:xfrm>
            <a:off x="4966653" y="3875131"/>
            <a:ext cx="3207717" cy="400110"/>
          </a:xfrm>
          <a:prstGeom prst="rect">
            <a:avLst/>
          </a:prstGeom>
          <a:solidFill>
            <a:srgbClr val="00B0F0"/>
          </a:solidFill>
          <a:ln>
            <a:solidFill>
              <a:srgbClr val="FF9933"/>
            </a:solidFill>
          </a:ln>
        </p:spPr>
        <p:txBody>
          <a:bodyPr vert="horz" wrap="square" rtlCol="0">
            <a:spAutoFit/>
          </a:bodyPr>
          <a:lstStyle/>
          <a:p>
            <a:r>
              <a:rPr lang="de-DE" sz="2000" dirty="0" smtClean="0">
                <a:solidFill>
                  <a:schemeClr val="bg1"/>
                </a:solidFill>
              </a:rPr>
              <a:t>Other </a:t>
            </a:r>
            <a:r>
              <a:rPr lang="de-DE" sz="2000" dirty="0" err="1" smtClean="0">
                <a:solidFill>
                  <a:schemeClr val="bg1"/>
                </a:solidFill>
              </a:rPr>
              <a:t>settings</a:t>
            </a:r>
            <a:endParaRPr lang="de-DE" sz="2000" dirty="0">
              <a:solidFill>
                <a:schemeClr val="bg1"/>
              </a:solidFill>
            </a:endParaRPr>
          </a:p>
        </p:txBody>
      </p:sp>
      <p:sp>
        <p:nvSpPr>
          <p:cNvPr id="8" name="Gleichschenkliges Dreieck 7"/>
          <p:cNvSpPr/>
          <p:nvPr/>
        </p:nvSpPr>
        <p:spPr>
          <a:xfrm>
            <a:off x="1758936" y="1770504"/>
            <a:ext cx="6415434" cy="757004"/>
          </a:xfrm>
          <a:prstGeom prst="triangle">
            <a:avLst/>
          </a:prstGeom>
          <a:solidFill>
            <a:srgbClr val="00B0F0"/>
          </a:solidFill>
          <a:ln w="63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3675273" y="1948951"/>
            <a:ext cx="2582759" cy="461665"/>
          </a:xfrm>
          <a:prstGeom prst="rect">
            <a:avLst/>
          </a:prstGeom>
          <a:noFill/>
        </p:spPr>
        <p:txBody>
          <a:bodyPr wrap="square" rtlCol="0">
            <a:spAutoFit/>
          </a:bodyPr>
          <a:lstStyle/>
          <a:p>
            <a:pPr algn="ctr"/>
            <a:r>
              <a:rPr lang="de-DE" sz="2400" b="1" dirty="0" err="1" smtClean="0">
                <a:solidFill>
                  <a:schemeClr val="bg1"/>
                </a:solidFill>
              </a:rPr>
              <a:t>Municipality</a:t>
            </a:r>
            <a:endParaRPr lang="de-DE" sz="2400" b="1" dirty="0">
              <a:solidFill>
                <a:schemeClr val="bg1"/>
              </a:solidFill>
            </a:endParaRPr>
          </a:p>
        </p:txBody>
      </p:sp>
      <p:sp>
        <p:nvSpPr>
          <p:cNvPr id="17" name="Textfeld 16"/>
          <p:cNvSpPr txBox="1"/>
          <p:nvPr/>
        </p:nvSpPr>
        <p:spPr>
          <a:xfrm>
            <a:off x="1731498" y="6598364"/>
            <a:ext cx="4881262" cy="246221"/>
          </a:xfrm>
          <a:prstGeom prst="rect">
            <a:avLst/>
          </a:prstGeom>
          <a:noFill/>
        </p:spPr>
        <p:txBody>
          <a:bodyPr wrap="square" rtlCol="0">
            <a:spAutoFit/>
          </a:bodyPr>
          <a:lstStyle/>
          <a:p>
            <a:r>
              <a:rPr lang="de-DE" sz="1000" dirty="0" err="1" smtClean="0"/>
              <a:t>Figure</a:t>
            </a:r>
            <a:r>
              <a:rPr lang="de-DE" sz="1000" dirty="0" smtClean="0"/>
              <a:t> </a:t>
            </a:r>
            <a:r>
              <a:rPr lang="de-DE" sz="1000" dirty="0" err="1" smtClean="0"/>
              <a:t>by</a:t>
            </a:r>
            <a:r>
              <a:rPr lang="de-DE" sz="1000" dirty="0" smtClean="0"/>
              <a:t> </a:t>
            </a:r>
            <a:r>
              <a:rPr lang="de-DE" sz="1000" dirty="0" err="1" smtClean="0"/>
              <a:t>author</a:t>
            </a:r>
            <a:r>
              <a:rPr lang="de-DE" sz="1000" dirty="0" smtClean="0"/>
              <a:t> </a:t>
            </a:r>
            <a:r>
              <a:rPr lang="de-DE" sz="1000" dirty="0" err="1" smtClean="0"/>
              <a:t>based</a:t>
            </a:r>
            <a:r>
              <a:rPr lang="de-DE" sz="1000" dirty="0" smtClean="0"/>
              <a:t> on Walter/</a:t>
            </a:r>
            <a:r>
              <a:rPr lang="de-DE" sz="1000" dirty="0" err="1" smtClean="0"/>
              <a:t>Volkenand</a:t>
            </a:r>
            <a:r>
              <a:rPr lang="de-DE" sz="1000" dirty="0" smtClean="0"/>
              <a:t> 2017</a:t>
            </a:r>
            <a:endParaRPr lang="de-DE" sz="1000" dirty="0"/>
          </a:p>
        </p:txBody>
      </p:sp>
      <p:sp>
        <p:nvSpPr>
          <p:cNvPr id="18" name="Textfeld 17"/>
          <p:cNvSpPr txBox="1"/>
          <p:nvPr/>
        </p:nvSpPr>
        <p:spPr>
          <a:xfrm>
            <a:off x="1752557" y="2714492"/>
            <a:ext cx="6421813" cy="400110"/>
          </a:xfrm>
          <a:prstGeom prst="rect">
            <a:avLst/>
          </a:prstGeom>
          <a:solidFill>
            <a:srgbClr val="00B0F0"/>
          </a:solidFill>
          <a:ln>
            <a:solidFill>
              <a:srgbClr val="FF9933"/>
            </a:solidFill>
          </a:ln>
        </p:spPr>
        <p:txBody>
          <a:bodyPr vert="horz" wrap="square" rtlCol="0">
            <a:spAutoFit/>
          </a:bodyPr>
          <a:lstStyle/>
          <a:p>
            <a:pPr algn="ctr"/>
            <a:r>
              <a:rPr lang="de-DE" sz="2000" dirty="0">
                <a:solidFill>
                  <a:schemeClr val="bg1"/>
                </a:solidFill>
              </a:rPr>
              <a:t>(</a:t>
            </a:r>
            <a:r>
              <a:rPr lang="de-DE" sz="2000" dirty="0" err="1" smtClean="0">
                <a:solidFill>
                  <a:schemeClr val="bg1"/>
                </a:solidFill>
              </a:rPr>
              <a:t>Deprived</a:t>
            </a:r>
            <a:r>
              <a:rPr lang="de-DE" sz="2000" dirty="0" smtClean="0">
                <a:solidFill>
                  <a:schemeClr val="bg1"/>
                </a:solidFill>
              </a:rPr>
              <a:t>/ high </a:t>
            </a:r>
            <a:r>
              <a:rPr lang="de-DE" sz="2000" dirty="0" err="1" smtClean="0">
                <a:solidFill>
                  <a:schemeClr val="bg1"/>
                </a:solidFill>
              </a:rPr>
              <a:t>risk</a:t>
            </a:r>
            <a:r>
              <a:rPr lang="de-DE" sz="2000" dirty="0" smtClean="0">
                <a:solidFill>
                  <a:schemeClr val="bg1"/>
                </a:solidFill>
              </a:rPr>
              <a:t>) </a:t>
            </a:r>
            <a:r>
              <a:rPr lang="de-DE" sz="2000" dirty="0" err="1" smtClean="0">
                <a:solidFill>
                  <a:schemeClr val="bg1"/>
                </a:solidFill>
              </a:rPr>
              <a:t>Quarter</a:t>
            </a:r>
            <a:r>
              <a:rPr lang="de-DE" sz="2000" dirty="0" smtClean="0">
                <a:solidFill>
                  <a:schemeClr val="bg1"/>
                </a:solidFill>
              </a:rPr>
              <a:t> / </a:t>
            </a:r>
            <a:r>
              <a:rPr lang="de-DE" sz="2000" dirty="0" err="1" smtClean="0">
                <a:solidFill>
                  <a:schemeClr val="bg1"/>
                </a:solidFill>
              </a:rPr>
              <a:t>village</a:t>
            </a:r>
            <a:r>
              <a:rPr lang="de-DE" sz="2000" dirty="0" smtClean="0">
                <a:solidFill>
                  <a:schemeClr val="bg1"/>
                </a:solidFill>
              </a:rPr>
              <a:t> / </a:t>
            </a:r>
            <a:r>
              <a:rPr lang="de-DE" sz="2000" dirty="0" err="1" smtClean="0">
                <a:solidFill>
                  <a:schemeClr val="bg1"/>
                </a:solidFill>
              </a:rPr>
              <a:t>area</a:t>
            </a:r>
            <a:endParaRPr lang="de-DE" sz="2000" dirty="0" smtClean="0">
              <a:solidFill>
                <a:schemeClr val="bg1"/>
              </a:solidFill>
            </a:endParaRPr>
          </a:p>
        </p:txBody>
      </p:sp>
    </p:spTree>
    <p:extLst>
      <p:ext uri="{BB962C8B-B14F-4D97-AF65-F5344CB8AC3E}">
        <p14:creationId xmlns:p14="http://schemas.microsoft.com/office/powerpoint/2010/main" val="304729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Verde gia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1893</Words>
  <Application>Microsoft Office PowerPoint</Application>
  <PresentationFormat>Bildschirmpräsentation (4:3)</PresentationFormat>
  <Paragraphs>227</Paragraphs>
  <Slides>11</Slides>
  <Notes>11</Notes>
  <HiddenSlides>2</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Angles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Giacomo</dc:creator>
  <cp:lastModifiedBy>Plantz</cp:lastModifiedBy>
  <cp:revision>232</cp:revision>
  <cp:lastPrinted>2018-11-23T15:22:05Z</cp:lastPrinted>
  <dcterms:created xsi:type="dcterms:W3CDTF">2018-05-30T09:15:47Z</dcterms:created>
  <dcterms:modified xsi:type="dcterms:W3CDTF">2018-11-28T10:36:33Z</dcterms:modified>
</cp:coreProperties>
</file>